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29"/>
  </p:notesMasterIdLst>
  <p:handoutMasterIdLst>
    <p:handoutMasterId r:id="rId30"/>
  </p:handoutMasterIdLst>
  <p:sldIdLst>
    <p:sldId id="263" r:id="rId2"/>
    <p:sldId id="265" r:id="rId3"/>
    <p:sldId id="298" r:id="rId4"/>
    <p:sldId id="304" r:id="rId5"/>
    <p:sldId id="299" r:id="rId6"/>
    <p:sldId id="271" r:id="rId7"/>
    <p:sldId id="273" r:id="rId8"/>
    <p:sldId id="300" r:id="rId9"/>
    <p:sldId id="276" r:id="rId10"/>
    <p:sldId id="301" r:id="rId11"/>
    <p:sldId id="278" r:id="rId12"/>
    <p:sldId id="282" r:id="rId13"/>
    <p:sldId id="286" r:id="rId14"/>
    <p:sldId id="285" r:id="rId15"/>
    <p:sldId id="287" r:id="rId16"/>
    <p:sldId id="290" r:id="rId17"/>
    <p:sldId id="293" r:id="rId18"/>
    <p:sldId id="295" r:id="rId19"/>
    <p:sldId id="296" r:id="rId20"/>
    <p:sldId id="297" r:id="rId21"/>
    <p:sldId id="307" r:id="rId22"/>
    <p:sldId id="308" r:id="rId23"/>
    <p:sldId id="309" r:id="rId24"/>
    <p:sldId id="310" r:id="rId25"/>
    <p:sldId id="311" r:id="rId26"/>
    <p:sldId id="312" r:id="rId27"/>
    <p:sldId id="313" r:id="rId28"/>
  </p:sldIdLst>
  <p:sldSz cx="9144000" cy="6858000" type="screen4x3"/>
  <p:notesSz cx="6858000" cy="9144000"/>
  <p:custDataLst>
    <p:tags r:id="rId31"/>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398B9597-67A3-4B5A-92FC-F9C8064C4827}">
          <p14:sldIdLst>
            <p14:sldId id="263"/>
            <p14:sldId id="265"/>
            <p14:sldId id="298"/>
            <p14:sldId id="304"/>
            <p14:sldId id="299"/>
            <p14:sldId id="271"/>
            <p14:sldId id="273"/>
            <p14:sldId id="300"/>
            <p14:sldId id="276"/>
            <p14:sldId id="301"/>
            <p14:sldId id="278"/>
            <p14:sldId id="282"/>
            <p14:sldId id="286"/>
            <p14:sldId id="285"/>
            <p14:sldId id="287"/>
            <p14:sldId id="290"/>
            <p14:sldId id="293"/>
            <p14:sldId id="295"/>
            <p14:sldId id="296"/>
            <p14:sldId id="297"/>
            <p14:sldId id="307"/>
          </p14:sldIdLst>
        </p14:section>
        <p14:section name="Appendix: Image Descriptions for Unsighted Students" id="{527F83AC-E04C-4A2C-993A-CBAA61F268B8}">
          <p14:sldIdLst>
            <p14:sldId id="308"/>
            <p14:sldId id="309"/>
            <p14:sldId id="310"/>
            <p14:sldId id="311"/>
            <p14:sldId id="312"/>
            <p14:sldId id="3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082" autoAdjust="0"/>
    <p:restoredTop sz="47914" autoAdjust="0"/>
  </p:normalViewPr>
  <p:slideViewPr>
    <p:cSldViewPr>
      <p:cViewPr varScale="1">
        <p:scale>
          <a:sx n="43" d="100"/>
          <a:sy n="43" d="100"/>
        </p:scale>
        <p:origin x="245"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6/24/2020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a:t>
            </a:fld>
            <a:endParaRPr lang="en-US" altLang="en-US"/>
          </a:p>
        </p:txBody>
      </p:sp>
    </p:spTree>
    <p:extLst>
      <p:ext uri="{BB962C8B-B14F-4D97-AF65-F5344CB8AC3E}">
        <p14:creationId xmlns:p14="http://schemas.microsoft.com/office/powerpoint/2010/main" val="405114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DCB458-E9BF-4653-B198-A03F39BB6DA1}" type="slidenum">
              <a:rPr lang="en-US" altLang="en-US" smtClean="0"/>
              <a:pPr>
                <a:defRPr/>
              </a:pPr>
              <a:t>10</a:t>
            </a:fld>
            <a:endParaRPr lang="en-US" altLang="en-US"/>
          </a:p>
        </p:txBody>
      </p:sp>
    </p:spTree>
    <p:extLst>
      <p:ext uri="{BB962C8B-B14F-4D97-AF65-F5344CB8AC3E}">
        <p14:creationId xmlns:p14="http://schemas.microsoft.com/office/powerpoint/2010/main" val="254573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Some women and minorities have chosen to avoid the glass ceiling by opening their own businesses.</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By the mid-2010s, 36 percent of over 28 million U.S. businesses were owned by women, and 15 percent by minorities.</a:t>
            </a:r>
          </a:p>
          <a:p>
            <a:pPr marL="627063" lvl="1" indent="-284163" eaLnBrk="1" hangingPunct="1">
              <a:buClr>
                <a:schemeClr val="accent1"/>
              </a:buClr>
              <a:buFont typeface="Wingdings" panose="05000000000000000000" pitchFamily="2" charset="2"/>
              <a:buChar char="à"/>
            </a:pPr>
            <a:r>
              <a:rPr lang="en-US" altLang="en-US" dirty="0">
                <a:sym typeface="Wingdings" panose="05000000000000000000" pitchFamily="2" charset="2"/>
              </a:rPr>
              <a:t>Example: Turkish immigrant Hamdi Ulukaya and Chobani Yogurt. </a:t>
            </a:r>
          </a:p>
          <a:p>
            <a:pPr marL="627063" lvl="1" indent="-284163" eaLnBrk="1" hangingPunct="1">
              <a:buClr>
                <a:schemeClr val="accent1"/>
              </a:buClr>
              <a:buFont typeface="Wingdings" panose="05000000000000000000" pitchFamily="2" charset="2"/>
              <a:buChar char="à"/>
            </a:pPr>
            <a:endParaRPr lang="en-US" altLang="en-US" strike="sngStrike" dirty="0"/>
          </a:p>
          <a:p>
            <a:pPr eaLnBrk="1" hangingPunct="1">
              <a:buFont typeface="Arial" panose="020B0604020202020204" pitchFamily="34" charset="0"/>
              <a:buChar char="•"/>
            </a:pPr>
            <a:r>
              <a:rPr lang="en-US" altLang="en-US" sz="2000" b="1" dirty="0">
                <a:latin typeface="Calibri" panose="020F0502020204030204" pitchFamily="34" charset="0"/>
                <a:ea typeface="MS PGothic" panose="020B0600070205080204" pitchFamily="34" charset="-128"/>
              </a:rPr>
              <a:t>In 2015, there were almost one million minority-owned business in the United States.</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More than 50 percent of these firms were owned by Asians, Hispanics about 32 percent, and African Americans about 11 percent.</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11</a:t>
            </a:fld>
            <a:endParaRPr lang="en-US" altLang="en-US"/>
          </a:p>
        </p:txBody>
      </p:sp>
    </p:spTree>
    <p:extLst>
      <p:ext uri="{BB962C8B-B14F-4D97-AF65-F5344CB8AC3E}">
        <p14:creationId xmlns:p14="http://schemas.microsoft.com/office/powerpoint/2010/main" val="3091874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Calibri" panose="020F0502020204030204" pitchFamily="34" charset="0"/>
                <a:ea typeface="MS PGothic" panose="020B0600070205080204" pitchFamily="34" charset="-128"/>
              </a:rPr>
              <a:t>Discrimination based on race, color, religion, sex, national origin, physical or mental disability, or age is prohibited in all employment practices.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Calibri" panose="020F0502020204030204" pitchFamily="34" charset="0"/>
                <a:ea typeface="MS PGothic" panose="020B0600070205080204" pitchFamily="34" charset="-128"/>
              </a:rPr>
              <a:t>Government contractors must have written affirmative action plans detailing how they are working positively to overcome past and present effects of discrimination in their workforce.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Calibri" panose="020F0502020204030204" pitchFamily="34" charset="0"/>
                <a:ea typeface="MS PGothic" panose="020B0600070205080204" pitchFamily="34" charset="-128"/>
              </a:rPr>
              <a:t>Women and men must receive equal pay for performing equal work, and employers may not discriminate on the basis of pregnancy.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12</a:t>
            </a:fld>
            <a:endParaRPr lang="en-US" altLang="en-US"/>
          </a:p>
        </p:txBody>
      </p:sp>
    </p:spTree>
    <p:extLst>
      <p:ext uri="{BB962C8B-B14F-4D97-AF65-F5344CB8AC3E}">
        <p14:creationId xmlns:p14="http://schemas.microsoft.com/office/powerpoint/2010/main" val="4202477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Backers of affirmative action argue that these programs provide an important tool for achieving equal opportunity.</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Women and minorities continued to face discriminatory barriers, and affirmative action levels the playing field.</a:t>
            </a:r>
          </a:p>
          <a:p>
            <a:pPr marL="0" indent="0" eaLnBrk="1" hangingPunct="1">
              <a:buNone/>
            </a:pPr>
            <a:r>
              <a:rPr lang="en-US" altLang="en-US" dirty="0">
                <a:latin typeface="Calibri" panose="020F0502020204030204" pitchFamily="34" charset="0"/>
                <a:ea typeface="MS PGothic" panose="020B0600070205080204" pitchFamily="34" charset="-128"/>
              </a:rPr>
              <a:t>Critics of affirmative action say i</a:t>
            </a:r>
            <a:r>
              <a:rPr lang="en-US" altLang="en-US" dirty="0"/>
              <a:t>t is inconsistent with the principles of fairness and equality.</a:t>
            </a:r>
          </a:p>
          <a:p>
            <a:pPr eaLnBrk="1" hangingPunct="1">
              <a:buFont typeface="Arial" panose="020B0604020202020204" pitchFamily="34" charset="0"/>
              <a:buChar char="•"/>
            </a:pPr>
            <a:r>
              <a:rPr lang="en-US" altLang="en-US" sz="1200" dirty="0"/>
              <a:t>In some cases, one group could be unintentionally discriminated against in an effort to help another group.</a:t>
            </a:r>
          </a:p>
          <a:p>
            <a:pPr eaLnBrk="1" hangingPunct="1">
              <a:buFont typeface="Arial" panose="020B0604020202020204" pitchFamily="34" charset="0"/>
              <a:buChar char="•"/>
            </a:pPr>
            <a:r>
              <a:rPr lang="en-US" altLang="en-US" sz="1200" dirty="0"/>
              <a:t>These programs can actually stigmatize or demoralize the very groups they are designed to help.</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533579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DCB458-E9BF-4653-B198-A03F39BB6DA1}" type="slidenum">
              <a:rPr lang="en-US" altLang="en-US" smtClean="0"/>
              <a:pPr>
                <a:defRPr/>
              </a:pPr>
              <a:t>14</a:t>
            </a:fld>
            <a:endParaRPr lang="en-US" altLang="en-US"/>
          </a:p>
        </p:txBody>
      </p:sp>
    </p:spTree>
    <p:extLst>
      <p:ext uri="{BB962C8B-B14F-4D97-AF65-F5344CB8AC3E}">
        <p14:creationId xmlns:p14="http://schemas.microsoft.com/office/powerpoint/2010/main" val="1571918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MS PGothic" charset="-128"/>
              </a:rPr>
              <a:t>Sexual Racial Harassment </a:t>
            </a:r>
          </a:p>
          <a:p>
            <a:endParaRPr lang="en-US" dirty="0">
              <a:ea typeface="MS PGothic" charset="-128"/>
            </a:endParaRPr>
          </a:p>
          <a:p>
            <a:pPr marL="0" indent="0" eaLnBrk="1" hangingPunct="1">
              <a:buNone/>
            </a:pPr>
            <a:r>
              <a:rPr lang="en-US" altLang="en-US" dirty="0">
                <a:latin typeface="Calibri" panose="020F0502020204030204" pitchFamily="34" charset="0"/>
                <a:ea typeface="MS PGothic" panose="020B0600070205080204" pitchFamily="34" charset="-128"/>
              </a:rPr>
              <a:t>Sexual Harassment</a:t>
            </a:r>
          </a:p>
          <a:p>
            <a:pPr marL="0" indent="0" eaLnBrk="1" hangingPunct="1">
              <a:buNone/>
            </a:pPr>
            <a:r>
              <a:rPr lang="en-US" altLang="en-US" dirty="0">
                <a:latin typeface="Calibri" panose="020F0502020204030204" pitchFamily="34" charset="0"/>
                <a:ea typeface="MS PGothic" panose="020B0600070205080204" pitchFamily="34" charset="-128"/>
              </a:rPr>
              <a:t>Government regulations ban sexual and racial harassment.</a:t>
            </a:r>
            <a:endParaRPr lang="en-US" altLang="en-US" sz="1000"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Sexual harassment at work occurs when:</a:t>
            </a:r>
          </a:p>
          <a:p>
            <a:pPr lvl="1" eaLnBrk="1" hangingPunct="1">
              <a:buClr>
                <a:schemeClr val="accent1"/>
              </a:buClr>
              <a:buFont typeface="Arial" panose="020B0604020202020204" pitchFamily="34" charset="0"/>
              <a:buChar char="•"/>
            </a:pPr>
            <a:r>
              <a:rPr lang="en-US" altLang="en-US" dirty="0"/>
              <a:t>An employee, woman or man, experiences repeated, unwanted sexual attention.</a:t>
            </a:r>
          </a:p>
          <a:p>
            <a:pPr lvl="1" eaLnBrk="1" hangingPunct="1">
              <a:buClr>
                <a:schemeClr val="accent1"/>
              </a:buClr>
              <a:buFont typeface="Arial" panose="020B0604020202020204" pitchFamily="34" charset="0"/>
              <a:buChar char="•"/>
            </a:pPr>
            <a:r>
              <a:rPr lang="en-US" altLang="en-US" dirty="0"/>
              <a:t>On‑the‑job conditions are hostile or threatening in a sexual way.</a:t>
            </a:r>
          </a:p>
          <a:p>
            <a:pPr lvl="1" eaLnBrk="1" hangingPunct="1">
              <a:buClr>
                <a:schemeClr val="accent1"/>
              </a:buClr>
              <a:buFont typeface="Arial" panose="020B0604020202020204" pitchFamily="34" charset="0"/>
              <a:buChar char="•"/>
            </a:pPr>
            <a:r>
              <a:rPr lang="en-US" altLang="en-US" dirty="0"/>
              <a:t>It includes both physical conduct.</a:t>
            </a:r>
          </a:p>
          <a:p>
            <a:pPr lvl="2" eaLnBrk="1" hangingPunct="1">
              <a:buClr>
                <a:schemeClr val="accent1"/>
              </a:buClr>
              <a:buFont typeface="Wingdings" panose="05000000000000000000" pitchFamily="2" charset="2"/>
              <a:buChar char="à"/>
            </a:pPr>
            <a:r>
              <a:rPr lang="en-US" altLang="en-US" sz="2000" dirty="0">
                <a:sym typeface="Wingdings" panose="05000000000000000000" pitchFamily="2" charset="2"/>
              </a:rPr>
              <a:t>Examples: </a:t>
            </a:r>
            <a:r>
              <a:rPr lang="en-US" altLang="en-US" sz="2000" dirty="0"/>
              <a:t>Suggestive touching, verbal harassment</a:t>
            </a:r>
          </a:p>
          <a:p>
            <a:pPr lvl="1" eaLnBrk="1" hangingPunct="1">
              <a:buClr>
                <a:schemeClr val="accent1"/>
              </a:buClr>
              <a:buFont typeface="Arial" panose="020B0604020202020204" pitchFamily="34" charset="0"/>
              <a:buChar char="•"/>
            </a:pPr>
            <a:r>
              <a:rPr lang="en-US" altLang="en-US" dirty="0"/>
              <a:t>It can also occur if a company’s work climate is blatantly and offensively sexual or intimidating to employees.</a:t>
            </a:r>
            <a:endParaRPr lang="en-US" altLang="en-US" sz="1000" dirty="0"/>
          </a:p>
          <a:p>
            <a:pPr marL="0" indent="0" eaLnBrk="1" hangingPunct="1">
              <a:buNone/>
            </a:pPr>
            <a:r>
              <a:rPr lang="en-US" altLang="en-US" dirty="0">
                <a:latin typeface="Calibri" panose="020F0502020204030204" pitchFamily="34" charset="0"/>
                <a:ea typeface="MS PGothic" panose="020B0600070205080204" pitchFamily="34" charset="-128"/>
              </a:rPr>
              <a:t>U.S. EEOC is empowered to sue on behalf of victims.</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Sexual harassment cases are settled in arbitration hearings </a:t>
            </a:r>
            <a:r>
              <a:rPr lang="en-US" altLang="en-US" dirty="0"/>
              <a:t>so the amounts paid are not made public.</a:t>
            </a:r>
          </a:p>
          <a:p>
            <a:pPr lvl="1" eaLnBrk="1" hangingPunct="1">
              <a:buClr>
                <a:schemeClr val="accent1"/>
              </a:buClr>
              <a:buFont typeface="Arial" panose="020B0604020202020204" pitchFamily="34" charset="0"/>
              <a:buChar char="•"/>
            </a:pPr>
            <a:endParaRPr lang="en-US" altLang="en-US" dirty="0"/>
          </a:p>
          <a:p>
            <a:pPr lvl="0" eaLnBrk="1" hangingPunct="1">
              <a:buClr>
                <a:schemeClr val="accent1"/>
              </a:buClr>
              <a:buFont typeface="Arial" panose="020B0604020202020204" pitchFamily="34" charset="0"/>
              <a:buNone/>
            </a:pPr>
            <a:r>
              <a:rPr lang="en-US" altLang="en-US" dirty="0"/>
              <a:t>Racial Harassment</a:t>
            </a:r>
          </a:p>
          <a:p>
            <a:pPr marL="0" indent="0" eaLnBrk="1" hangingPunct="1">
              <a:buNone/>
            </a:pPr>
            <a:r>
              <a:rPr lang="en-US" altLang="en-US" dirty="0">
                <a:latin typeface="Calibri" panose="020F0502020204030204" pitchFamily="34" charset="0"/>
                <a:ea typeface="MS PGothic" panose="020B0600070205080204" pitchFamily="34" charset="-128"/>
              </a:rPr>
              <a:t>Illegal, under Title VII of the Civil Rights Act:</a:t>
            </a: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Under EEOC guidelines, ethnic slurs, derogatory comments, or other verbal or physical harassment based on race are against the law.</a:t>
            </a:r>
          </a:p>
          <a:p>
            <a:pPr lvl="1" eaLnBrk="1" hangingPunct="1">
              <a:buClr>
                <a:schemeClr val="accent1"/>
              </a:buClr>
              <a:buFont typeface="Arial" panose="020B0604020202020204" pitchFamily="34" charset="0"/>
              <a:buChar char="•"/>
            </a:pPr>
            <a:r>
              <a:rPr lang="en-US" altLang="en-US" dirty="0"/>
              <a:t>if they create an intimidating, hostile, or offensive working environment or interfere with an individual's work performance.</a:t>
            </a:r>
          </a:p>
          <a:p>
            <a:pPr lvl="1"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b="1" dirty="0">
                <a:ea typeface="MS PGothic" charset="-128"/>
              </a:rPr>
              <a:t>Preventing Sexual and Racial Harassment</a:t>
            </a: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The Supreme Court ruled that companies could deflect lawsuits by taking two steps:</a:t>
            </a:r>
            <a:endParaRPr lang="en-US" altLang="en-US" sz="1000" dirty="0">
              <a:latin typeface="Calibri" panose="020F0502020204030204" pitchFamily="34" charset="0"/>
              <a:ea typeface="MS PGothic" panose="020B0600070205080204" pitchFamily="34" charset="-128"/>
            </a:endParaRPr>
          </a:p>
          <a:p>
            <a:pPr marL="742950" lvl="1" indent="-342900" eaLnBrk="1" hangingPunct="1">
              <a:buClr>
                <a:schemeClr val="accent1"/>
              </a:buClr>
              <a:buFont typeface="Arial" panose="020B0604020202020204" pitchFamily="34" charset="0"/>
              <a:buChar char="•"/>
            </a:pPr>
            <a:r>
              <a:rPr lang="en-US" altLang="en-US" dirty="0"/>
              <a:t>Developing a zero-tolerance policy on harassment and communicate it clearly to employees.</a:t>
            </a:r>
          </a:p>
          <a:p>
            <a:pPr marL="742950" lvl="1" indent="-342900" eaLnBrk="1" hangingPunct="1">
              <a:buClr>
                <a:schemeClr val="accent1"/>
              </a:buClr>
              <a:buFont typeface="Arial" panose="020B0604020202020204" pitchFamily="34" charset="0"/>
              <a:buChar char="•"/>
            </a:pPr>
            <a:r>
              <a:rPr lang="en-US" altLang="en-US" dirty="0"/>
              <a:t>Establishing a complaint procedure—including ways to report incidents without retaliation—and acting quickly to resolve any problems.</a:t>
            </a:r>
          </a:p>
          <a:p>
            <a:pPr marL="0" indent="0" eaLnBrk="1" hangingPunct="1">
              <a:buNone/>
            </a:pPr>
            <a:r>
              <a:rPr lang="en-US" altLang="en-US" dirty="0">
                <a:latin typeface="Calibri" panose="020F0502020204030204" pitchFamily="34" charset="0"/>
                <a:ea typeface="MS PGothic" panose="020B0600070205080204" pitchFamily="34" charset="-128"/>
              </a:rPr>
              <a:t>Companies that took such steps would be protected from suits by employees who claimed harassment but had failed to use the complaint procedure.</a:t>
            </a:r>
          </a:p>
          <a:p>
            <a:pPr lvl="0" eaLnBrk="1" hangingPunct="1">
              <a:buClr>
                <a:schemeClr val="accent1"/>
              </a:buClr>
              <a:buFontTx/>
              <a:buNone/>
            </a:pPr>
            <a:endParaRPr lang="en-US" altLang="en-US" dirty="0"/>
          </a:p>
          <a:p>
            <a:pPr lvl="0" eaLnBrk="1" hangingPunct="1">
              <a:buClr>
                <a:schemeClr val="accent1"/>
              </a:buClr>
              <a:buFont typeface="Arial" panose="020B0604020202020204" pitchFamily="34" charset="0"/>
              <a:buNone/>
            </a:pPr>
            <a:endParaRPr lang="en-US" altLang="en-US" dirty="0"/>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3109084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ea typeface="MS PGothic" charset="-128"/>
              </a:rPr>
              <a:t>Diversity and Inclusion Policies and Practices</a:t>
            </a: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Actions companies can take to manage diversity and promote inclusion effectively:</a:t>
            </a:r>
          </a:p>
          <a:p>
            <a:pPr marL="739775" lvl="1" indent="-342900" eaLnBrk="1" hangingPunct="1">
              <a:buClr>
                <a:schemeClr val="accent1"/>
              </a:buClr>
              <a:buFont typeface="Arial" panose="020B0604020202020204" pitchFamily="34" charset="0"/>
              <a:buChar char="•"/>
            </a:pPr>
            <a:r>
              <a:rPr lang="en-US" altLang="en-US" dirty="0"/>
              <a:t>Articulate a clear diversity mission, set quantitative objectives, and hold managers accountable.</a:t>
            </a:r>
          </a:p>
          <a:p>
            <a:pPr marL="739775" lvl="1" indent="-342900" eaLnBrk="1" hangingPunct="1">
              <a:buClr>
                <a:schemeClr val="accent1"/>
              </a:buClr>
              <a:buFont typeface="Arial" panose="020B0604020202020204" pitchFamily="34" charset="0"/>
              <a:buChar char="•"/>
            </a:pPr>
            <a:r>
              <a:rPr lang="en-US" altLang="en-US" dirty="0"/>
              <a:t>Spread a wide net in recruitment, to find the most diverse possible pool of qualified candidates.</a:t>
            </a:r>
          </a:p>
          <a:p>
            <a:pPr marL="739775" lvl="1" indent="-342900" eaLnBrk="1" hangingPunct="1">
              <a:buClr>
                <a:schemeClr val="accent1"/>
              </a:buClr>
              <a:buFont typeface="Arial" panose="020B0604020202020204" pitchFamily="34" charset="0"/>
              <a:buChar char="•"/>
            </a:pPr>
            <a:r>
              <a:rPr lang="en-US" altLang="en-US" dirty="0"/>
              <a:t>Incorporate selection techniques that diminish the opportunity for bias.</a:t>
            </a:r>
          </a:p>
          <a:p>
            <a:endParaRPr lang="en-US" b="1" dirty="0"/>
          </a:p>
          <a:p>
            <a:pPr marL="0" indent="0" eaLnBrk="1" hangingPunct="1">
              <a:buNone/>
            </a:pPr>
            <a:r>
              <a:rPr lang="en-US" altLang="en-US" dirty="0">
                <a:latin typeface="Calibri" panose="020F0502020204030204" pitchFamily="34" charset="0"/>
                <a:ea typeface="MS PGothic" panose="020B0600070205080204" pitchFamily="34" charset="-128"/>
              </a:rPr>
              <a:t>Actions companies can take to manage diversity and promote inclusion effectively:</a:t>
            </a:r>
          </a:p>
          <a:p>
            <a:pPr marL="739775" lvl="1" indent="-342900" eaLnBrk="1" hangingPunct="1">
              <a:buClr>
                <a:schemeClr val="accent1"/>
              </a:buClr>
              <a:buFont typeface="Arial" panose="020B0604020202020204" pitchFamily="34" charset="0"/>
              <a:buChar char="•"/>
            </a:pPr>
            <a:r>
              <a:rPr lang="en-US" altLang="en-US" dirty="0"/>
              <a:t>Identify promising women and persons of color, and provide them with mentors and other kinds of support.</a:t>
            </a:r>
          </a:p>
          <a:p>
            <a:pPr marL="739775" lvl="1" indent="-342900" eaLnBrk="1" hangingPunct="1">
              <a:buClr>
                <a:schemeClr val="accent1"/>
              </a:buClr>
              <a:buFont typeface="Arial" panose="020B0604020202020204" pitchFamily="34" charset="0"/>
              <a:buChar char="•"/>
            </a:pPr>
            <a:r>
              <a:rPr lang="en-US" altLang="en-US" dirty="0"/>
              <a:t>Set up diversity councils to monitor the company’s goals and progress toward them:</a:t>
            </a:r>
          </a:p>
          <a:p>
            <a:pPr marL="739775" lvl="2" indent="0" eaLnBrk="1" hangingPunct="1">
              <a:buNone/>
            </a:pPr>
            <a:r>
              <a:rPr lang="en-US" altLang="en-US" sz="2000" b="1" dirty="0"/>
              <a:t>Diversity council: </a:t>
            </a:r>
            <a:r>
              <a:rPr lang="en-US" altLang="en-US" sz="2000" dirty="0"/>
              <a:t>A group of managers and employees responsible for developing and implementing specific action plans to meet an organization’s diversity goals.</a:t>
            </a:r>
          </a:p>
          <a:p>
            <a:pPr marL="739775" lvl="2" indent="0" eaLnBrk="1" hangingPunct="1">
              <a:buNone/>
            </a:pPr>
            <a:endParaRPr lang="en-US" altLang="en-US" sz="2000" dirty="0"/>
          </a:p>
          <a:p>
            <a:pPr marL="0" lvl="0" indent="-174625" eaLnBrk="1" hangingPunct="1">
              <a:buNone/>
            </a:pPr>
            <a:r>
              <a:rPr lang="en-US" altLang="en-US" sz="2000" b="1" dirty="0">
                <a:ea typeface="MS PGothic" charset="-128"/>
              </a:rPr>
              <a:t>Strategic Advantages of Managing </a:t>
            </a:r>
            <a:br>
              <a:rPr lang="en-US" altLang="en-US" sz="2000" dirty="0">
                <a:ea typeface="MS PGothic" charset="-128"/>
              </a:rPr>
            </a:br>
            <a:r>
              <a:rPr lang="en-US" altLang="en-US" b="0" dirty="0">
                <a:latin typeface="Calibri" panose="020F0502020204030204" pitchFamily="34" charset="0"/>
                <a:ea typeface="MS PGothic" panose="020B0600070205080204" pitchFamily="34" charset="-128"/>
              </a:rPr>
              <a:t>Having a widely diverse workforce boosts innovation, many executives believe.</a:t>
            </a:r>
          </a:p>
          <a:p>
            <a:pPr marL="0" lvl="0" indent="-174625" eaLnBrk="1" hangingPunct="1">
              <a:buNone/>
            </a:pPr>
            <a:endParaRPr lang="en-US" altLang="en-US" sz="1000" b="0"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The global marketplace demands a workforce with language skills, cultural sensitivity, and awareness of national and other differences across markets.</a:t>
            </a:r>
            <a:endParaRPr lang="en-US" altLang="en-US" sz="1000"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Companies with effective diversity programs can avoid:</a:t>
            </a:r>
          </a:p>
          <a:p>
            <a:pPr lvl="1" eaLnBrk="1" hangingPunct="1">
              <a:buClr>
                <a:schemeClr val="accent1"/>
              </a:buClr>
              <a:buFont typeface="Arial" panose="020B0604020202020204" pitchFamily="34" charset="0"/>
              <a:buChar char="•"/>
            </a:pPr>
            <a:r>
              <a:rPr lang="en-US" altLang="en-US" dirty="0"/>
              <a:t>Costly lawsuits.</a:t>
            </a:r>
          </a:p>
          <a:p>
            <a:pPr lvl="1" eaLnBrk="1" hangingPunct="1">
              <a:buClr>
                <a:schemeClr val="accent1"/>
              </a:buClr>
              <a:buFont typeface="Arial" panose="020B0604020202020204" pitchFamily="34" charset="0"/>
              <a:buChar char="•"/>
            </a:pPr>
            <a:r>
              <a:rPr lang="en-US" altLang="en-US" dirty="0"/>
              <a:t>Damage to their corporate reputations from charges of discrimination or cultural insensitivity</a:t>
            </a:r>
          </a:p>
          <a:p>
            <a:pPr lvl="1" eaLnBrk="1" hangingPunct="1">
              <a:buClr>
                <a:schemeClr val="accent1"/>
              </a:buClr>
              <a:buFont typeface="Arial" panose="020B0604020202020204" pitchFamily="34" charset="0"/>
              <a:buChar char="•"/>
            </a:pPr>
            <a:endParaRPr lang="en-US" altLang="en-US" sz="2000" b="1" dirty="0"/>
          </a:p>
          <a:p>
            <a:pPr marL="0" indent="0" eaLnBrk="1" hangingPunct="1">
              <a:buNone/>
            </a:pPr>
            <a:r>
              <a:rPr lang="en-US" altLang="en-US" sz="2000" b="1" dirty="0">
                <a:ea typeface="MS PGothic" charset="-128"/>
              </a:rPr>
              <a:t>Balancing Work and Life</a:t>
            </a:r>
          </a:p>
          <a:p>
            <a:pPr marL="0" indent="0" eaLnBrk="1" hangingPunct="1">
              <a:buNone/>
            </a:pPr>
            <a:r>
              <a:rPr lang="en-US" altLang="en-US" sz="2000" dirty="0">
                <a:latin typeface="Calibri" panose="020F0502020204030204" pitchFamily="34" charset="0"/>
                <a:ea typeface="MS PGothic" panose="020B0600070205080204" pitchFamily="34" charset="-128"/>
              </a:rPr>
              <a:t>How can companies best help employees balance the complex, multiple demands of work and family life?</a:t>
            </a:r>
          </a:p>
          <a:p>
            <a:pPr lvl="0" eaLnBrk="1" hangingPunct="1">
              <a:buClr>
                <a:schemeClr val="accent1"/>
              </a:buClr>
              <a:buFont typeface="Arial" panose="020B0604020202020204" pitchFamily="34" charset="0"/>
              <a:buNone/>
            </a:pPr>
            <a:endParaRPr lang="en-US" altLang="en-US" sz="2000" dirty="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16</a:t>
            </a:fld>
            <a:endParaRPr lang="en-US" altLang="en-US"/>
          </a:p>
        </p:txBody>
      </p:sp>
    </p:spTree>
    <p:extLst>
      <p:ext uri="{BB962C8B-B14F-4D97-AF65-F5344CB8AC3E}">
        <p14:creationId xmlns:p14="http://schemas.microsoft.com/office/powerpoint/2010/main" val="1362035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Types of programs companies are offering:</a:t>
            </a:r>
          </a:p>
          <a:p>
            <a:pPr lvl="1" eaLnBrk="1" hangingPunct="1">
              <a:buClr>
                <a:schemeClr val="accent1"/>
              </a:buClr>
              <a:buFont typeface="Arial" panose="020B0604020202020204" pitchFamily="34" charset="0"/>
              <a:buChar char="•"/>
            </a:pPr>
            <a:r>
              <a:rPr lang="en-US" altLang="en-US" dirty="0"/>
              <a:t>Child care.</a:t>
            </a:r>
          </a:p>
          <a:p>
            <a:pPr lvl="1" eaLnBrk="1" hangingPunct="1">
              <a:buClr>
                <a:schemeClr val="accent1"/>
              </a:buClr>
              <a:buFont typeface="Arial" panose="020B0604020202020204" pitchFamily="34" charset="0"/>
              <a:buChar char="•"/>
            </a:pPr>
            <a:r>
              <a:rPr lang="en-US" altLang="en-US" dirty="0"/>
              <a:t>Elder care.</a:t>
            </a:r>
          </a:p>
          <a:p>
            <a:pPr lvl="1" eaLnBrk="1" hangingPunct="1">
              <a:buClr>
                <a:schemeClr val="accent1"/>
              </a:buClr>
              <a:buFont typeface="Arial" panose="020B0604020202020204" pitchFamily="34" charset="0"/>
              <a:buChar char="•"/>
            </a:pPr>
            <a:r>
              <a:rPr lang="en-US" altLang="en-US" dirty="0"/>
              <a:t>Parental and family leave.</a:t>
            </a:r>
          </a:p>
          <a:p>
            <a:pPr marL="0" indent="0" eaLnBrk="1" hangingPunct="1">
              <a:buNone/>
            </a:pPr>
            <a:r>
              <a:rPr lang="en-US" altLang="en-US" b="1" dirty="0">
                <a:latin typeface="Calibri" panose="020F0502020204030204" pitchFamily="34" charset="0"/>
                <a:ea typeface="MS PGothic" panose="020B0600070205080204" pitchFamily="34" charset="-128"/>
              </a:rPr>
              <a:t>A major source of workplace stress for working parents is concern about their children.</a:t>
            </a:r>
          </a:p>
          <a:p>
            <a:pPr marL="0" indent="0" eaLnBrk="1" hangingPunct="1">
              <a:buNone/>
            </a:pPr>
            <a:r>
              <a:rPr lang="en-US" altLang="en-US" dirty="0">
                <a:latin typeface="Calibri" panose="020F0502020204030204" pitchFamily="34" charset="0"/>
                <a:ea typeface="MS PGothic" panose="020B0600070205080204" pitchFamily="34" charset="-128"/>
              </a:rPr>
              <a:t>Studies have found that child care programs help:</a:t>
            </a:r>
          </a:p>
          <a:p>
            <a:pPr lvl="1" eaLnBrk="1" hangingPunct="1">
              <a:buClr>
                <a:schemeClr val="accent1"/>
              </a:buClr>
              <a:buFont typeface="Arial" panose="020B0604020202020204" pitchFamily="34" charset="0"/>
              <a:buChar char="•"/>
            </a:pPr>
            <a:r>
              <a:rPr lang="en-US" altLang="en-US" dirty="0"/>
              <a:t>To reduce absenteeism and tardiness.</a:t>
            </a:r>
          </a:p>
          <a:p>
            <a:pPr lvl="1" eaLnBrk="1" hangingPunct="1">
              <a:buClr>
                <a:schemeClr val="accent1"/>
              </a:buClr>
              <a:buFont typeface="Arial" panose="020B0604020202020204" pitchFamily="34" charset="0"/>
              <a:buChar char="•"/>
            </a:pPr>
            <a:r>
              <a:rPr lang="en-US" altLang="en-US" dirty="0"/>
              <a:t>To improve productivity.</a:t>
            </a:r>
          </a:p>
          <a:p>
            <a:pPr lvl="1" eaLnBrk="1" hangingPunct="1">
              <a:buClr>
                <a:schemeClr val="accent1"/>
              </a:buClr>
              <a:buFont typeface="Arial" panose="020B0604020202020204" pitchFamily="34" charset="0"/>
              <a:buChar char="•"/>
            </a:pPr>
            <a:r>
              <a:rPr lang="en-US" altLang="en-US" dirty="0"/>
              <a:t>To aid recruiting, by improving the company’s image.</a:t>
            </a:r>
          </a:p>
          <a:p>
            <a:pPr lvl="1" eaLnBrk="1" hangingPunct="1">
              <a:buClr>
                <a:schemeClr val="accent1"/>
              </a:buClr>
              <a:buFont typeface="Arial" panose="020B0604020202020204" pitchFamily="34" charset="0"/>
              <a:buChar char="•"/>
            </a:pPr>
            <a:r>
              <a:rPr lang="en-US" altLang="en-US" dirty="0"/>
              <a:t>To retain talented employees.</a:t>
            </a:r>
          </a:p>
          <a:p>
            <a:r>
              <a:rPr lang="en-US" dirty="0"/>
              <a:t>.</a:t>
            </a:r>
          </a:p>
          <a:p>
            <a:pPr marL="0" indent="0" eaLnBrk="1" hangingPunct="1">
              <a:buNone/>
            </a:pPr>
            <a:r>
              <a:rPr lang="en-US" altLang="en-US" b="1" dirty="0">
                <a:latin typeface="Calibri" panose="020F0502020204030204" pitchFamily="34" charset="0"/>
                <a:ea typeface="MS PGothic" panose="020B0600070205080204" pitchFamily="34" charset="-128"/>
              </a:rPr>
              <a:t>Many of today’s families have responsibilities for elder care:</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43.5 million adults in the United States now care for an older person.</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More than half (56 percent) of family caregivers are currently employed.</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Many firms offer referral services, dependent care accounts, long-term care insurance, and time off to deal with the often unpredictable crises that occur in families caring for children and elders.</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17</a:t>
            </a:fld>
            <a:endParaRPr lang="en-US" altLang="en-US"/>
          </a:p>
        </p:txBody>
      </p:sp>
    </p:spTree>
    <p:extLst>
      <p:ext uri="{BB962C8B-B14F-4D97-AF65-F5344CB8AC3E}">
        <p14:creationId xmlns:p14="http://schemas.microsoft.com/office/powerpoint/2010/main" val="1262196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Companies have also accommodated the changing roles of women and men by offering workers more flexibility through such options as:</a:t>
            </a:r>
          </a:p>
          <a:p>
            <a:pPr lvl="1" eaLnBrk="1" hangingPunct="1">
              <a:buClr>
                <a:schemeClr val="accent1"/>
              </a:buClr>
              <a:buFont typeface="Arial" panose="020B0604020202020204" pitchFamily="34" charset="0"/>
              <a:buChar char="•"/>
            </a:pPr>
            <a:r>
              <a:rPr lang="en-US" altLang="en-US" dirty="0"/>
              <a:t>Flextime.</a:t>
            </a:r>
          </a:p>
          <a:p>
            <a:pPr lvl="1" eaLnBrk="1" hangingPunct="1">
              <a:buClr>
                <a:schemeClr val="accent1"/>
              </a:buClr>
              <a:buFont typeface="Arial" panose="020B0604020202020204" pitchFamily="34" charset="0"/>
              <a:buChar char="•"/>
            </a:pPr>
            <a:r>
              <a:rPr lang="en-US" altLang="en-US" dirty="0"/>
              <a:t>Part-time employment.</a:t>
            </a:r>
          </a:p>
          <a:p>
            <a:pPr lvl="1" eaLnBrk="1" hangingPunct="1">
              <a:buClr>
                <a:schemeClr val="accent1"/>
              </a:buClr>
              <a:buFont typeface="Arial" panose="020B0604020202020204" pitchFamily="34" charset="0"/>
              <a:buChar char="•"/>
            </a:pPr>
            <a:r>
              <a:rPr lang="en-US" altLang="en-US" dirty="0"/>
              <a:t>Job sharing.</a:t>
            </a:r>
          </a:p>
          <a:p>
            <a:pPr lvl="1" eaLnBrk="1" hangingPunct="1">
              <a:buClr>
                <a:schemeClr val="accent1"/>
              </a:buClr>
              <a:buFont typeface="Arial" panose="020B0604020202020204" pitchFamily="34" charset="0"/>
              <a:buChar char="•"/>
            </a:pPr>
            <a:r>
              <a:rPr lang="en-US" altLang="en-US" dirty="0"/>
              <a:t>Working from home.</a:t>
            </a:r>
            <a:endParaRPr lang="en-US" altLang="en-US" sz="1000" dirty="0"/>
          </a:p>
          <a:p>
            <a:endParaRPr lang="en-US" b="1" dirty="0"/>
          </a:p>
          <a:p>
            <a:pPr marL="0" indent="0" eaLnBrk="1" hangingPunct="1">
              <a:buNone/>
            </a:pPr>
            <a:r>
              <a:rPr lang="en-US" altLang="en-US" b="1" dirty="0">
                <a:latin typeface="Calibri" panose="020F0502020204030204" pitchFamily="34" charset="0"/>
                <a:ea typeface="MS PGothic" panose="020B0600070205080204" pitchFamily="34" charset="-128"/>
              </a:rPr>
              <a:t>These arrangements can benefit employers by attracting and retaining valuable employees, reducing absences, and improving job satisfaction.</a:t>
            </a:r>
            <a:endParaRPr lang="en-US" altLang="en-US" sz="1000" b="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However, many women and men have been reluctant to take advantage of various flexible work options:</a:t>
            </a:r>
          </a:p>
          <a:p>
            <a:pPr lvl="1" eaLnBrk="1" hangingPunct="1">
              <a:buClr>
                <a:schemeClr val="accent1"/>
              </a:buClr>
              <a:buFont typeface="Arial" panose="020B0604020202020204" pitchFamily="34" charset="0"/>
              <a:buChar char="•"/>
            </a:pPr>
            <a:r>
              <a:rPr lang="en-US" altLang="en-US" dirty="0"/>
              <a:t>Fearing that this would put them on a slower track, sometimes disparagingly called the </a:t>
            </a:r>
            <a:r>
              <a:rPr lang="en-US" altLang="en-US" i="1" dirty="0"/>
              <a:t>Mommy track </a:t>
            </a:r>
            <a:r>
              <a:rPr lang="en-US" altLang="en-US" dirty="0"/>
              <a:t>or </a:t>
            </a:r>
            <a:r>
              <a:rPr lang="en-US" altLang="en-US" i="1" dirty="0"/>
              <a:t>Daddy track</a:t>
            </a:r>
            <a:endParaRPr lang="en-US" b="1" dirty="0"/>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18</a:t>
            </a:fld>
            <a:endParaRPr lang="en-US" altLang="en-US"/>
          </a:p>
        </p:txBody>
      </p:sp>
    </p:spTree>
    <p:extLst>
      <p:ext uri="{BB962C8B-B14F-4D97-AF65-F5344CB8AC3E}">
        <p14:creationId xmlns:p14="http://schemas.microsoft.com/office/powerpoint/2010/main" val="2110194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An important step businesses can take is to support their lesbian, gay, bisexual and transgender employees.</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83 percent of Fortune 500 companies include sexual orientation in their nondiscrimination policy.</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97 percent include gender identity.</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19</a:t>
            </a:fld>
            <a:endParaRPr lang="en-US" altLang="en-US"/>
          </a:p>
        </p:txBody>
      </p:sp>
    </p:spTree>
    <p:extLst>
      <p:ext uri="{BB962C8B-B14F-4D97-AF65-F5344CB8AC3E}">
        <p14:creationId xmlns:p14="http://schemas.microsoft.com/office/powerpoint/2010/main" val="2702081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Diversity: </a:t>
            </a:r>
            <a:r>
              <a:rPr lang="en-US" altLang="en-US" dirty="0">
                <a:latin typeface="Calibri" panose="020F0502020204030204" pitchFamily="34" charset="0"/>
                <a:ea typeface="MS PGothic" panose="020B0600070205080204" pitchFamily="34" charset="-128"/>
              </a:rPr>
              <a:t>variation in the important human characteristics that distinguish people from one another.</a:t>
            </a:r>
          </a:p>
          <a:p>
            <a:pPr lvl="1" eaLnBrk="1" hangingPunct="1">
              <a:buClr>
                <a:schemeClr val="accent1"/>
              </a:buClr>
              <a:buFont typeface="Arial" panose="020B0604020202020204" pitchFamily="34" charset="0"/>
              <a:buChar char="•"/>
            </a:pPr>
            <a:r>
              <a:rPr lang="en-US" altLang="en-US" dirty="0"/>
              <a:t>Primary dimensions: age, ethnicity, gender, mental or physical abilities, race, sexual orientation.</a:t>
            </a:r>
          </a:p>
          <a:p>
            <a:pPr lvl="1" eaLnBrk="1" hangingPunct="1">
              <a:buClr>
                <a:schemeClr val="accent1"/>
              </a:buClr>
              <a:buFont typeface="Arial" panose="020B0604020202020204" pitchFamily="34" charset="0"/>
              <a:buChar char="•"/>
            </a:pPr>
            <a:r>
              <a:rPr lang="en-US" altLang="en-US" dirty="0"/>
              <a:t>Secondary dimensions: characteristics such as communication style, family status and first language.</a:t>
            </a:r>
            <a:endParaRPr lang="en-US" altLang="en-US" sz="1000" dirty="0"/>
          </a:p>
          <a:p>
            <a:pPr marL="0" indent="0" eaLnBrk="1" hangingPunct="1">
              <a:buNone/>
            </a:pPr>
            <a:r>
              <a:rPr lang="en-US" altLang="en-US" b="1" dirty="0">
                <a:latin typeface="Calibri" panose="020F0502020204030204" pitchFamily="34" charset="0"/>
                <a:ea typeface="MS PGothic" panose="020B0600070205080204" pitchFamily="34" charset="-128"/>
              </a:rPr>
              <a:t>Workforce diversity: </a:t>
            </a:r>
            <a:r>
              <a:rPr lang="en-US" altLang="en-US" dirty="0">
                <a:latin typeface="Calibri" panose="020F0502020204030204" pitchFamily="34" charset="0"/>
                <a:ea typeface="MS PGothic" panose="020B0600070205080204" pitchFamily="34" charset="-128"/>
              </a:rPr>
              <a:t>diversity among employees of a business or organization:</a:t>
            </a:r>
          </a:p>
          <a:p>
            <a:pPr lvl="1" eaLnBrk="1" hangingPunct="1">
              <a:buClr>
                <a:schemeClr val="accent1"/>
              </a:buClr>
              <a:buFont typeface="Arial" panose="020B0604020202020204" pitchFamily="34" charset="0"/>
              <a:buChar char="•"/>
            </a:pPr>
            <a:r>
              <a:rPr lang="en-US" altLang="en-US" dirty="0"/>
              <a:t>Represents both a challenge and an opportunity for businesses.</a:t>
            </a:r>
          </a:p>
          <a:p>
            <a:pPr lvl="1"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dirty="0">
                <a:latin typeface="Calibri" panose="020F0502020204030204" pitchFamily="34" charset="0"/>
                <a:ea typeface="MS PGothic" panose="020B0600070205080204" pitchFamily="34" charset="-128"/>
              </a:rPr>
              <a:t>Today, the U.S. workforce is as diverse as it ever has been. Consider the following workforce diversity trends:</a:t>
            </a:r>
          </a:p>
          <a:p>
            <a:pPr marL="342900" lvl="1" indent="0" eaLnBrk="1" hangingPunct="1">
              <a:buNone/>
            </a:pPr>
            <a:r>
              <a:rPr lang="en-US" altLang="en-US" dirty="0"/>
              <a:t>Immigration has profoundly reshaped the workplace:</a:t>
            </a:r>
          </a:p>
          <a:p>
            <a:pPr lvl="2" eaLnBrk="1" hangingPunct="1">
              <a:buClr>
                <a:schemeClr val="accent1"/>
              </a:buClr>
              <a:buFont typeface="Arial" panose="020B0604020202020204" pitchFamily="34" charset="0"/>
              <a:buChar char="•"/>
            </a:pPr>
            <a:r>
              <a:rPr lang="en-US" altLang="en-US" sz="2000" dirty="0"/>
              <a:t>In 2017, 27 million immigrants were working in the United States, comprising almost 17 percent of the workforce.</a:t>
            </a:r>
          </a:p>
          <a:p>
            <a:pPr marL="342900" lvl="1" indent="0" eaLnBrk="1" hangingPunct="1">
              <a:buNone/>
            </a:pPr>
            <a:r>
              <a:rPr lang="en-US" altLang="en-US" dirty="0"/>
              <a:t>Ethnic and racial diversity is increasing:</a:t>
            </a:r>
          </a:p>
          <a:p>
            <a:pPr lvl="2" eaLnBrk="1" hangingPunct="1">
              <a:buClr>
                <a:schemeClr val="accent1"/>
              </a:buClr>
              <a:buFont typeface="Arial" panose="020B0604020202020204" pitchFamily="34" charset="0"/>
              <a:buChar char="•"/>
            </a:pPr>
            <a:r>
              <a:rPr lang="en-US" altLang="en-US" sz="2000" dirty="0"/>
              <a:t>By 2022, the U.S. workforce is projected to be about 39 percent nonwhite.</a:t>
            </a:r>
          </a:p>
          <a:p>
            <a:pPr marL="342900" lvl="1" indent="0" eaLnBrk="1" hangingPunct="1">
              <a:buNone/>
            </a:pPr>
            <a:r>
              <a:rPr lang="en-US" altLang="en-US" dirty="0"/>
              <a:t>The workforce will continue to get older:</a:t>
            </a:r>
          </a:p>
          <a:p>
            <a:pPr lvl="2" eaLnBrk="1" hangingPunct="1">
              <a:buClr>
                <a:schemeClr val="accent1"/>
              </a:buClr>
              <a:buFont typeface="Arial" panose="020B0604020202020204" pitchFamily="34" charset="0"/>
              <a:buChar char="•"/>
            </a:pPr>
            <a:r>
              <a:rPr lang="en-US" altLang="en-US" sz="2000" dirty="0"/>
              <a:t>By 2024 the U.S. Bureau of Labor Statistics projects that 36 percent of 65- to 69-year-olds will continue to work.</a:t>
            </a:r>
          </a:p>
          <a:p>
            <a:pPr marL="342900" lvl="1" indent="0" eaLnBrk="1" hangingPunct="1">
              <a:buNone/>
            </a:pPr>
            <a:r>
              <a:rPr lang="en-US" altLang="en-US" dirty="0"/>
              <a:t>Millennials are entering the workforce:</a:t>
            </a:r>
          </a:p>
          <a:p>
            <a:pPr lvl="2" eaLnBrk="1" hangingPunct="1">
              <a:buClr>
                <a:schemeClr val="accent1"/>
              </a:buClr>
              <a:buFont typeface="Arial" panose="020B0604020202020204" pitchFamily="34" charset="0"/>
              <a:buChar char="•"/>
            </a:pPr>
            <a:r>
              <a:rPr lang="en-US" altLang="en-US" sz="2000" dirty="0"/>
              <a:t>In 2015, millennials became the largest generation in the U.S. workforce.</a:t>
            </a:r>
          </a:p>
          <a:p>
            <a:pPr lvl="0" eaLnBrk="1" hangingPunct="1">
              <a:buClr>
                <a:schemeClr val="accent1"/>
              </a:buClr>
              <a:buFont typeface="Arial" panose="020B0604020202020204" pitchFamily="34" charset="0"/>
              <a:buNone/>
            </a:pP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2</a:t>
            </a:fld>
            <a:endParaRPr lang="en-US" altLang="en-US"/>
          </a:p>
        </p:txBody>
      </p:sp>
    </p:spTree>
    <p:extLst>
      <p:ext uri="{BB962C8B-B14F-4D97-AF65-F5344CB8AC3E}">
        <p14:creationId xmlns:p14="http://schemas.microsoft.com/office/powerpoint/2010/main" val="213622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Family-friendly workplace : </a:t>
            </a:r>
            <a:r>
              <a:rPr lang="en-US" altLang="en-US" dirty="0">
                <a:latin typeface="Calibri" panose="020F0502020204030204" pitchFamily="34" charset="0"/>
                <a:ea typeface="MS PGothic" panose="020B0600070205080204" pitchFamily="34" charset="-128"/>
              </a:rPr>
              <a:t>firms that fully support both men and women in their efforts to balance work and family responsibilities.</a:t>
            </a:r>
          </a:p>
          <a:p>
            <a:pPr lvl="1" eaLnBrk="1" hangingPunct="1">
              <a:buClr>
                <a:schemeClr val="accent1"/>
              </a:buClr>
              <a:buFont typeface="Arial" panose="020B0604020202020204" pitchFamily="34" charset="0"/>
              <a:buChar char="•"/>
            </a:pPr>
            <a:r>
              <a:rPr lang="en-US" altLang="en-US" dirty="0"/>
              <a:t>Job advantages would not be granted or denied on the basis of gender.</a:t>
            </a:r>
          </a:p>
          <a:p>
            <a:pPr lvl="1" eaLnBrk="1" hangingPunct="1">
              <a:buClr>
                <a:schemeClr val="accent1"/>
              </a:buClr>
              <a:buFont typeface="Arial" panose="020B0604020202020204" pitchFamily="34" charset="0"/>
              <a:buChar char="•"/>
            </a:pPr>
            <a:r>
              <a:rPr lang="en-US" altLang="en-US" dirty="0"/>
              <a:t>People would be hired, paid, evaluated, promoted, and extended benefits on the basis of their qualifications and ability to do the tasks assigned.</a:t>
            </a:r>
          </a:p>
          <a:p>
            <a:pPr lvl="1" eaLnBrk="1" hangingPunct="1">
              <a:buClr>
                <a:schemeClr val="accent1"/>
              </a:buClr>
              <a:buFont typeface="Arial" panose="020B0604020202020204" pitchFamily="34" charset="0"/>
              <a:buChar char="•"/>
            </a:pPr>
            <a:r>
              <a:rPr lang="en-US" altLang="en-US" dirty="0"/>
              <a:t>The route to the top, or to satisfaction in any occupational category, would be open to anyone with the talent to take it.</a:t>
            </a:r>
          </a:p>
          <a:p>
            <a:pPr lvl="1" eaLnBrk="1" hangingPunct="1">
              <a:buClr>
                <a:schemeClr val="accent1"/>
              </a:buClr>
              <a:buFont typeface="Arial" panose="020B0604020202020204" pitchFamily="34" charset="0"/>
              <a:buChar char="•"/>
            </a:pPr>
            <a:r>
              <a:rPr lang="en-US" altLang="en-US" dirty="0"/>
              <a:t>The company’s stakeholders, regardless of their gender, would be treated in a bias-free manner.</a:t>
            </a:r>
          </a:p>
          <a:p>
            <a:pPr lvl="1" eaLnBrk="1" hangingPunct="1">
              <a:buClr>
                <a:schemeClr val="accent1"/>
              </a:buClr>
              <a:buFont typeface="Arial" panose="020B0604020202020204" pitchFamily="34" charset="0"/>
              <a:buChar char="•"/>
            </a:pPr>
            <a:r>
              <a:rPr lang="en-US" altLang="en-US" dirty="0"/>
              <a:t>All laws forbidding sex discrimination would be fully obeyed.</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20</a:t>
            </a:fld>
            <a:endParaRPr lang="en-US" altLang="en-US"/>
          </a:p>
        </p:txBody>
      </p:sp>
    </p:spTree>
    <p:extLst>
      <p:ext uri="{BB962C8B-B14F-4D97-AF65-F5344CB8AC3E}">
        <p14:creationId xmlns:p14="http://schemas.microsoft.com/office/powerpoint/2010/main" val="138893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21</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23</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24</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25</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26</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27</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Between 1950 and the late 2000s, the proportion of women working outside the home rose dramatically.</a:t>
            </a:r>
          </a:p>
          <a:p>
            <a:pPr lvl="1" eaLnBrk="1" hangingPunct="1">
              <a:buClr>
                <a:schemeClr val="accent1"/>
              </a:buClr>
              <a:buFont typeface="Arial" panose="020B0604020202020204" pitchFamily="34" charset="0"/>
              <a:buChar char="•"/>
            </a:pPr>
            <a:r>
              <a:rPr lang="en-US" altLang="en-US" dirty="0"/>
              <a:t>Has remained between 46 and 47 percent since then.</a:t>
            </a:r>
          </a:p>
          <a:p>
            <a:pPr marL="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Men’s participation rates declined between 1950 and 2016.</a:t>
            </a:r>
          </a:p>
          <a:p>
            <a:pPr lvl="1" eaLnBrk="1" hangingPunct="1">
              <a:buClr>
                <a:schemeClr val="accent1"/>
              </a:buClr>
              <a:buFont typeface="Arial" panose="020B0604020202020204" pitchFamily="34" charset="0"/>
              <a:buChar char="•"/>
            </a:pPr>
            <a:r>
              <a:rPr lang="en-US" altLang="en-US" dirty="0"/>
              <a:t>The proportion of adult men who worked fell from 70 percent to about 53 percent.</a:t>
            </a:r>
          </a:p>
          <a:p>
            <a:endParaRPr lang="en-IN" dirty="0"/>
          </a:p>
        </p:txBody>
      </p:sp>
      <p:sp>
        <p:nvSpPr>
          <p:cNvPr id="4" name="Slide Number Placeholder 3"/>
          <p:cNvSpPr>
            <a:spLocks noGrp="1"/>
          </p:cNvSpPr>
          <p:nvPr>
            <p:ph type="sldNum" sz="quarter" idx="10"/>
          </p:nvPr>
        </p:nvSpPr>
        <p:spPr/>
        <p:txBody>
          <a:bodyPr/>
          <a:lstStyle/>
          <a:p>
            <a:pPr>
              <a:defRPr/>
            </a:pPr>
            <a:fld id="{E9DCB458-E9BF-4653-B198-A03F39BB6DA1}" type="slidenum">
              <a:rPr lang="en-US" altLang="en-US" smtClean="0"/>
              <a:pPr>
                <a:defRPr/>
              </a:pPr>
              <a:t>3</a:t>
            </a:fld>
            <a:endParaRPr lang="en-US" altLang="en-US"/>
          </a:p>
        </p:txBody>
      </p:sp>
    </p:spTree>
    <p:extLst>
      <p:ext uri="{BB962C8B-B14F-4D97-AF65-F5344CB8AC3E}">
        <p14:creationId xmlns:p14="http://schemas.microsoft.com/office/powerpoint/2010/main" val="59492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Labor force rates for men and women are converging due to:</a:t>
            </a: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Illness, disability, and incarceration have negatively impacted men more than women.</a:t>
            </a: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The increase in women’s participation has been attributed to higher levels of educational attainment, delayed child bearing and a decreasing tendency of women staying home to raise children.</a:t>
            </a:r>
          </a:p>
          <a:p>
            <a:pPr lvl="1" eaLnBrk="1" hangingPunct="1">
              <a:buClr>
                <a:schemeClr val="accent1"/>
              </a:buClr>
              <a:buFont typeface="Arial" panose="020B0604020202020204" pitchFamily="34" charset="0"/>
              <a:buChar char="•"/>
            </a:pPr>
            <a:endParaRPr lang="en-US" altLang="en-US" sz="1800" dirty="0">
              <a:latin typeface="Calibri" panose="020F0502020204030204" pitchFamily="34" charset="0"/>
            </a:endParaRPr>
          </a:p>
          <a:p>
            <a:pPr marL="61913"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spcAft>
                <a:spcPts val="1800"/>
              </a:spcAft>
              <a:buNone/>
            </a:pPr>
            <a:r>
              <a:rPr lang="en-US" altLang="en-US" b="1" dirty="0">
                <a:latin typeface="Calibri" panose="020F0502020204030204" pitchFamily="34" charset="0"/>
                <a:ea typeface="MS PGothic" panose="020B0600070205080204" pitchFamily="34" charset="-128"/>
              </a:rPr>
              <a:t>Pay gap: </a:t>
            </a:r>
            <a:r>
              <a:rPr lang="en-US" altLang="en-US" dirty="0">
                <a:latin typeface="Calibri" panose="020F0502020204030204" pitchFamily="34" charset="0"/>
                <a:ea typeface="MS PGothic" panose="020B0600070205080204" pitchFamily="34" charset="-128"/>
              </a:rPr>
              <a:t>Women and persons of color on average receive lower pay than white men do.</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Gap has narrowed over the past quarter century.</a:t>
            </a:r>
          </a:p>
          <a:p>
            <a:pPr lvl="1" eaLnBrk="1" hangingPunct="1">
              <a:buClr>
                <a:schemeClr val="accent1"/>
              </a:buClr>
              <a:buFont typeface="Arial" panose="020B0604020202020204" pitchFamily="34" charset="0"/>
              <a:buChar char="•"/>
            </a:pPr>
            <a:r>
              <a:rPr lang="en-US" altLang="en-US" dirty="0"/>
              <a:t>The one group that tops white men in median weekly earnings is Asian-American men; they make about $1.17 for every dollar that a white man earns.</a:t>
            </a:r>
          </a:p>
          <a:p>
            <a:pPr lvl="2" eaLnBrk="1" hangingPunct="1">
              <a:buClr>
                <a:schemeClr val="accent1"/>
              </a:buClr>
              <a:buFont typeface="Arial" panose="020B0604020202020204" pitchFamily="34" charset="0"/>
              <a:buChar char="•"/>
            </a:pPr>
            <a:r>
              <a:rPr lang="en-US" altLang="en-US" sz="2000" dirty="0"/>
              <a:t>Important reason is education.</a:t>
            </a:r>
          </a:p>
          <a:p>
            <a:pPr marL="61913"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Font typeface="Wingdings" panose="05000000000000000000" pitchFamily="2" charset="2"/>
              <a:buNone/>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4</a:t>
            </a:fld>
            <a:endParaRPr lang="en-US" altLang="en-US"/>
          </a:p>
        </p:txBody>
      </p:sp>
    </p:spTree>
    <p:extLst>
      <p:ext uri="{BB962C8B-B14F-4D97-AF65-F5344CB8AC3E}">
        <p14:creationId xmlns:p14="http://schemas.microsoft.com/office/powerpoint/2010/main" val="41251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pPr>
              <a:defRPr/>
            </a:pPr>
            <a:fld id="{E9DCB458-E9BF-4653-B198-A03F39BB6DA1}" type="slidenum">
              <a:rPr lang="en-US" altLang="en-US" smtClean="0"/>
              <a:pPr>
                <a:defRPr/>
              </a:pPr>
              <a:t>5</a:t>
            </a:fld>
            <a:endParaRPr lang="en-US" altLang="en-US"/>
          </a:p>
        </p:txBody>
      </p:sp>
    </p:spTree>
    <p:extLst>
      <p:ext uri="{BB962C8B-B14F-4D97-AF65-F5344CB8AC3E}">
        <p14:creationId xmlns:p14="http://schemas.microsoft.com/office/powerpoint/2010/main" val="2378109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Possible reasons for gender pay gap:</a:t>
            </a:r>
          </a:p>
          <a:p>
            <a:pPr lvl="1" eaLnBrk="1" hangingPunct="1">
              <a:buClr>
                <a:schemeClr val="accent1"/>
              </a:buClr>
              <a:buFont typeface="Arial" panose="020B0604020202020204" pitchFamily="34" charset="0"/>
              <a:buChar char="•"/>
            </a:pPr>
            <a:r>
              <a:rPr lang="en-US" altLang="en-US" dirty="0"/>
              <a:t>Sex discrimination.</a:t>
            </a:r>
          </a:p>
          <a:p>
            <a:pPr lvl="1" eaLnBrk="1" hangingPunct="1">
              <a:buClr>
                <a:schemeClr val="accent1"/>
              </a:buClr>
              <a:buFont typeface="Arial" panose="020B0604020202020204" pitchFamily="34" charset="0"/>
              <a:buChar char="•"/>
            </a:pPr>
            <a:r>
              <a:rPr lang="en-US" altLang="en-US" dirty="0"/>
              <a:t>Women’s choices to </a:t>
            </a:r>
            <a:r>
              <a:rPr lang="en-US" altLang="ja-JP" dirty="0"/>
              <a:t>pursue lower paying jobs or slower advancement.</a:t>
            </a:r>
          </a:p>
          <a:p>
            <a:pPr lvl="1" eaLnBrk="1" hangingPunct="1">
              <a:buClr>
                <a:schemeClr val="accent1"/>
              </a:buClr>
              <a:buFont typeface="Arial" panose="020B0604020202020204" pitchFamily="34" charset="0"/>
              <a:buChar char="•"/>
            </a:pPr>
            <a:r>
              <a:rPr lang="en-US" altLang="en-US" b="1" dirty="0"/>
              <a:t>Occupational segregation</a:t>
            </a:r>
            <a:r>
              <a:rPr lang="en-US" altLang="en-US" dirty="0"/>
              <a:t>: Inequitable concentration of a group in certain job categories.</a:t>
            </a:r>
          </a:p>
          <a:p>
            <a:pPr lvl="1"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b="1" dirty="0">
                <a:latin typeface="Calibri" panose="020F0502020204030204" pitchFamily="34" charset="0"/>
                <a:ea typeface="MS PGothic" panose="020B0600070205080204" pitchFamily="34" charset="-128"/>
              </a:rPr>
              <a:t>Pink-collar ghetto: means that many women are stuck in certain jobs, mostly low-paying jobs and usually because of their sex</a:t>
            </a: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sex-typed jobs: </a:t>
            </a:r>
          </a:p>
          <a:p>
            <a:pPr lvl="1" eaLnBrk="1" hangingPunct="1">
              <a:buClr>
                <a:schemeClr val="accent1"/>
              </a:buClr>
              <a:buFont typeface="Arial" panose="020B0604020202020204" pitchFamily="34" charset="0"/>
              <a:buChar char="•"/>
            </a:pPr>
            <a:r>
              <a:rPr lang="en-US" altLang="en-US" dirty="0"/>
              <a:t>Women have made great strides in entering professional occupations, however </a:t>
            </a:r>
            <a:r>
              <a:rPr lang="ja-JP" altLang="en-US" dirty="0"/>
              <a:t>“</a:t>
            </a:r>
            <a:r>
              <a:rPr lang="en-US" altLang="ja-JP" dirty="0"/>
              <a:t>pink collar ghetto</a:t>
            </a:r>
            <a:r>
              <a:rPr lang="ja-JP" altLang="en-US" dirty="0"/>
              <a:t>”</a:t>
            </a:r>
            <a:r>
              <a:rPr lang="en-US" altLang="ja-JP" dirty="0"/>
              <a:t> still exists.</a:t>
            </a:r>
          </a:p>
          <a:p>
            <a:pPr marL="519113" lvl="1" indent="-330200" eaLnBrk="1" hangingPunct="1">
              <a:buFont typeface="Wingdings" panose="05000000000000000000" pitchFamily="2" charset="2"/>
              <a:buChar char="à"/>
            </a:pPr>
            <a:r>
              <a:rPr lang="en-US" altLang="en-US" dirty="0"/>
              <a:t>Examples: preschool teacher, hairdressers, dental hygienists.</a:t>
            </a:r>
          </a:p>
          <a:p>
            <a:pPr marL="519113" lvl="1" indent="-330200" eaLnBrk="1" hangingPunct="1">
              <a:buFont typeface="Wingdings" panose="05000000000000000000" pitchFamily="2" charset="2"/>
              <a:buChar char="à"/>
            </a:pPr>
            <a:endParaRPr lang="en-US" altLang="en-US" dirty="0"/>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One area of the economy where racial and gender discrimination seems stubbornly persistent is high technology.</a:t>
            </a:r>
          </a:p>
          <a:p>
            <a:pPr eaLnBrk="1" hangingPunct="1">
              <a:spcBef>
                <a:spcPts val="0"/>
              </a:spcBef>
              <a:spcAft>
                <a:spcPts val="1200"/>
              </a:spcAft>
              <a:buFont typeface="Wingdings"/>
              <a:buChar char="à"/>
            </a:pPr>
            <a:r>
              <a:rPr lang="en-US" altLang="en-US" sz="1050" dirty="0"/>
              <a:t>Examples:</a:t>
            </a:r>
          </a:p>
          <a:p>
            <a:pPr eaLnBrk="1" hangingPunct="1">
              <a:spcBef>
                <a:spcPts val="0"/>
              </a:spcBef>
              <a:spcAft>
                <a:spcPts val="1200"/>
              </a:spcAft>
              <a:buFont typeface="Arial" panose="020B0604020202020204" pitchFamily="34" charset="0"/>
              <a:buChar char="•"/>
            </a:pPr>
            <a:r>
              <a:rPr lang="en-US" altLang="en-US" sz="1050" dirty="0">
                <a:latin typeface="Calibri" panose="020F0502020204030204" pitchFamily="34" charset="0"/>
                <a:ea typeface="MS PGothic" panose="020B0600070205080204" pitchFamily="34" charset="-128"/>
              </a:rPr>
              <a:t>Yahoo! is 61 percent white, 63 percent male.</a:t>
            </a:r>
          </a:p>
          <a:p>
            <a:pPr eaLnBrk="1" hangingPunct="1">
              <a:spcBef>
                <a:spcPts val="0"/>
              </a:spcBef>
              <a:spcAft>
                <a:spcPts val="1200"/>
              </a:spcAft>
              <a:buFont typeface="Arial" panose="020B0604020202020204" pitchFamily="34" charset="0"/>
              <a:buChar char="•"/>
            </a:pPr>
            <a:r>
              <a:rPr lang="en-US" altLang="en-US" sz="1050" dirty="0">
                <a:latin typeface="Calibri" panose="020F0502020204030204" pitchFamily="34" charset="0"/>
                <a:ea typeface="MS PGothic" panose="020B0600070205080204" pitchFamily="34" charset="-128"/>
              </a:rPr>
              <a:t>Facebook is 49 percent white, 65 percent male.</a:t>
            </a:r>
          </a:p>
          <a:p>
            <a:pPr marL="0" lvl="0" indent="-268287" eaLnBrk="1" hangingPunct="1">
              <a:buFont typeface="Wingdings" panose="05000000000000000000" pitchFamily="2" charset="2"/>
              <a:buNone/>
            </a:pP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1483435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In 2018 around half of all managers and professionals were women.</a:t>
            </a:r>
          </a:p>
          <a:p>
            <a:pPr lvl="1" eaLnBrk="1" hangingPunct="1">
              <a:buClr>
                <a:schemeClr val="accent1"/>
              </a:buClr>
              <a:buFont typeface="Arial" panose="020B0604020202020204" pitchFamily="34" charset="0"/>
              <a:buChar char="•"/>
            </a:pPr>
            <a:r>
              <a:rPr lang="en-US" altLang="en-US" dirty="0"/>
              <a:t>Slightly more than 9 million women were working as managers by the mid-2010s.</a:t>
            </a:r>
          </a:p>
          <a:p>
            <a:pPr lvl="1" eaLnBrk="1" hangingPunct="1">
              <a:buClr>
                <a:schemeClr val="accent1"/>
              </a:buClr>
              <a:buFont typeface="Arial" panose="020B0604020202020204" pitchFamily="34" charset="0"/>
              <a:buChar char="•"/>
            </a:pPr>
            <a:r>
              <a:rPr lang="en-US" altLang="en-US" dirty="0"/>
              <a:t>Women managers tend to be concentrated in occupations where women are numerous at lower levels:</a:t>
            </a:r>
          </a:p>
          <a:p>
            <a:pPr marL="342900" lvl="1" indent="0" eaLnBrk="1" hangingPunct="1">
              <a:buNone/>
            </a:pPr>
            <a:r>
              <a:rPr lang="en-US" altLang="en-US" dirty="0">
                <a:solidFill>
                  <a:srgbClr val="FF0000"/>
                </a:solidFill>
                <a:sym typeface="Wingdings" panose="05000000000000000000" pitchFamily="2" charset="2"/>
              </a:rPr>
              <a:t> </a:t>
            </a:r>
            <a:r>
              <a:rPr lang="en-US" altLang="en-US" dirty="0"/>
              <a:t>Examples: education and health care.</a:t>
            </a:r>
          </a:p>
          <a:p>
            <a:endParaRPr lang="en-US" dirty="0"/>
          </a:p>
          <a:p>
            <a:endParaRPr lang="en-US" dirty="0"/>
          </a:p>
          <a:p>
            <a:pPr marL="342900" lvl="1" indent="0" eaLnBrk="1" hangingPunct="1">
              <a:buClr>
                <a:srgbClr val="FF0000"/>
              </a:buClr>
              <a:buNone/>
            </a:pPr>
            <a:r>
              <a:rPr lang="en-US" altLang="en-US" sz="2600" dirty="0"/>
              <a:t>Where do persons of color manage?</a:t>
            </a:r>
          </a:p>
          <a:p>
            <a:pPr lvl="1" eaLnBrk="1" hangingPunct="1">
              <a:buClr>
                <a:srgbClr val="FF0000"/>
              </a:buClr>
              <a:buFont typeface="Arial" panose="020B0604020202020204" pitchFamily="34" charset="0"/>
              <a:buChar char="•"/>
            </a:pPr>
            <a:r>
              <a:rPr lang="en-US" altLang="en-US" dirty="0"/>
              <a:t>Blacks have made progress in educational administration and human resources.</a:t>
            </a:r>
          </a:p>
          <a:p>
            <a:pPr lvl="1" eaLnBrk="1" hangingPunct="1">
              <a:buClr>
                <a:srgbClr val="FF0000"/>
              </a:buClr>
              <a:buFont typeface="Arial" panose="020B0604020202020204" pitchFamily="34" charset="0"/>
              <a:buChar char="•"/>
            </a:pPr>
            <a:r>
              <a:rPr lang="en-US" altLang="en-US" dirty="0"/>
              <a:t> Hispanics have progressed in property and real estate. </a:t>
            </a:r>
          </a:p>
          <a:p>
            <a:pPr lvl="1" eaLnBrk="1" hangingPunct="1">
              <a:buClr>
                <a:srgbClr val="FF0000"/>
              </a:buClr>
              <a:buFont typeface="Arial" panose="020B0604020202020204" pitchFamily="34" charset="0"/>
              <a:buChar char="•"/>
            </a:pPr>
            <a:r>
              <a:rPr lang="en-US" altLang="en-US" dirty="0"/>
              <a:t>Asians are somewhat overrepresented in management ranks, particularly in the field of information systems.</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137446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DCB458-E9BF-4653-B198-A03F39BB6DA1}" type="slidenum">
              <a:rPr lang="en-US" altLang="en-US" smtClean="0"/>
              <a:pPr>
                <a:defRPr/>
              </a:pPr>
              <a:t>8</a:t>
            </a:fld>
            <a:endParaRPr lang="en-US" altLang="en-US"/>
          </a:p>
        </p:txBody>
      </p:sp>
    </p:spTree>
    <p:extLst>
      <p:ext uri="{BB962C8B-B14F-4D97-AF65-F5344CB8AC3E}">
        <p14:creationId xmlns:p14="http://schemas.microsoft.com/office/powerpoint/2010/main" val="29865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Although women and minorities are as competent as white men in management, they rarely attain the highest positions in corporations.</a:t>
            </a:r>
            <a:endParaRPr lang="en-US" altLang="en-US" sz="800"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b="1" dirty="0">
                <a:latin typeface="Calibri" panose="020F0502020204030204" pitchFamily="34" charset="0"/>
                <a:ea typeface="MS PGothic" panose="020B0600070205080204" pitchFamily="34" charset="-128"/>
              </a:rPr>
              <a:t>Glass ceiling: </a:t>
            </a:r>
            <a:r>
              <a:rPr lang="en-US" altLang="en-US" dirty="0">
                <a:latin typeface="Calibri" panose="020F0502020204030204" pitchFamily="34" charset="0"/>
                <a:ea typeface="MS PGothic" panose="020B0600070205080204" pitchFamily="34" charset="-128"/>
              </a:rPr>
              <a:t>Invisible barrier that exists in reaching these higher levels is sometimes called the glass ceiling.</a:t>
            </a:r>
            <a:endParaRPr lang="en-US" altLang="en-US" sz="800"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Recent advances show some cracking of the ceiling.</a:t>
            </a: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b="1" dirty="0">
                <a:latin typeface="Calibri" panose="020F0502020204030204" pitchFamily="34" charset="0"/>
                <a:ea typeface="MS PGothic" panose="020B0600070205080204" pitchFamily="34" charset="-128"/>
              </a:rPr>
              <a:t>Another key measure of diversity is the representation of women on corporate boards. </a:t>
            </a:r>
          </a:p>
          <a:p>
            <a:pPr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Worldwide, women held 15 percent of directorships in 2016, with variations per nation.</a:t>
            </a:r>
          </a:p>
          <a:p>
            <a:pPr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In 2015, Germany required companies to give 30 percent of board seats to women, joining other European nations with similar rules.</a:t>
            </a:r>
          </a:p>
          <a:p>
            <a:pPr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In the United States and United Kingdom, investors are pressuring companies to appoint more women and minorities.</a:t>
            </a:r>
          </a:p>
          <a:p>
            <a:pPr eaLnBrk="1" hangingPunct="1">
              <a:spcBef>
                <a:spcPts val="0"/>
              </a:spcBef>
              <a:spcAft>
                <a:spcPts val="600"/>
              </a:spcAft>
              <a:buFont typeface="Arial" panose="020B0604020202020204" pitchFamily="34" charset="0"/>
              <a:buChar char="•"/>
            </a:pPr>
            <a:endParaRPr lang="en-US" altLang="en-US" sz="1200"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Recent studies have shown:</a:t>
            </a:r>
          </a:p>
          <a:p>
            <a:pPr lvl="1" eaLnBrk="1" hangingPunct="1">
              <a:buClr>
                <a:schemeClr val="accent1"/>
              </a:buClr>
              <a:buFont typeface="Arial" panose="020B0604020202020204" pitchFamily="34" charset="0"/>
              <a:buChar char="•"/>
            </a:pPr>
            <a:r>
              <a:rPr lang="en-US" altLang="en-US" dirty="0"/>
              <a:t>Companies with a higher proportion of women on their boards were less likely to be involved in corruption and earned higher scores for management of carbon emissions, toxic releases.</a:t>
            </a:r>
          </a:p>
          <a:p>
            <a:pPr lvl="1" eaLnBrk="1" hangingPunct="1">
              <a:buClr>
                <a:schemeClr val="accent1"/>
              </a:buClr>
              <a:buFont typeface="Arial" panose="020B0604020202020204" pitchFamily="34" charset="0"/>
              <a:buChar char="•"/>
            </a:pPr>
            <a:r>
              <a:rPr lang="en-US" altLang="en-US" dirty="0"/>
              <a:t>Another recent review of academic studies concluded that greater gender diversity on boards did not make much difference.</a:t>
            </a:r>
          </a:p>
          <a:p>
            <a:pPr eaLnBrk="1" hangingPunct="1">
              <a:spcBef>
                <a:spcPts val="0"/>
              </a:spcBef>
              <a:spcAft>
                <a:spcPts val="600"/>
              </a:spcAft>
              <a:buFont typeface="Arial" panose="020B0604020202020204" pitchFamily="34" charset="0"/>
              <a:buNone/>
            </a:pPr>
            <a:endParaRPr lang="en-US" altLang="en-US" sz="1200"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Would adding women to boards improve performance? </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More diverse boards avoid a rush to consensus and realistically consider alternative courses of action.</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Women bring different life experiences to the table and are more likely to raise multiple stakeholder concerns.</a:t>
            </a:r>
          </a:p>
          <a:p>
            <a:pPr eaLnBrk="1" hangingPunct="1">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The Aspen Institute has argued that women simply lead differently, demonstrating traits such as empathy, collaboration, and skill at conflict resolution.</a:t>
            </a: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a:p>
            <a:r>
              <a:rPr lang="en-US" b="1" dirty="0"/>
              <a:t>Reasons for Glass Ceiling</a:t>
            </a:r>
          </a:p>
          <a:p>
            <a:pPr marL="61912" indent="0" eaLnBrk="1" hangingPunct="1">
              <a:buNone/>
            </a:pPr>
            <a:r>
              <a:rPr lang="en-US" altLang="en-US" dirty="0">
                <a:latin typeface="Calibri" panose="020F0502020204030204" pitchFamily="34" charset="0"/>
                <a:ea typeface="MS PGothic" panose="020B0600070205080204" pitchFamily="34" charset="-128"/>
              </a:rPr>
              <a:t>What continues to hold women and minorities back as executives and directors?</a:t>
            </a:r>
          </a:p>
          <a:p>
            <a:pPr marL="404812" indent="-342900"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Many women and minorities start in staff rather than line positions.</a:t>
            </a:r>
          </a:p>
          <a:p>
            <a:pPr marL="404812" indent="-342900"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Recruiters fill positions by word of mouth, using </a:t>
            </a:r>
            <a:r>
              <a:rPr lang="ja-JP" altLang="en-US" sz="1200" dirty="0">
                <a:latin typeface="Calibri" panose="020F0502020204030204" pitchFamily="34" charset="0"/>
                <a:ea typeface="MS PGothic" panose="020B0600070205080204" pitchFamily="34" charset="-128"/>
              </a:rPr>
              <a:t>“</a:t>
            </a:r>
            <a:r>
              <a:rPr lang="en-US" altLang="ja-JP" sz="1200" dirty="0">
                <a:latin typeface="Calibri" panose="020F0502020204030204" pitchFamily="34" charset="0"/>
                <a:ea typeface="MS PGothic" panose="020B0600070205080204" pitchFamily="34" charset="-128"/>
              </a:rPr>
              <a:t>old boys network.</a:t>
            </a:r>
            <a:r>
              <a:rPr lang="en-US" altLang="en-US" sz="1200" dirty="0">
                <a:latin typeface="Calibri" panose="020F0502020204030204" pitchFamily="34" charset="0"/>
                <a:ea typeface="MS PGothic" panose="020B0600070205080204" pitchFamily="34" charset="-128"/>
              </a:rPr>
              <a:t>”</a:t>
            </a:r>
            <a:endParaRPr lang="en-US" altLang="ja-JP" sz="1200" dirty="0">
              <a:latin typeface="Calibri" panose="020F0502020204030204" pitchFamily="34" charset="0"/>
              <a:ea typeface="MS PGothic" panose="020B0600070205080204" pitchFamily="34" charset="-128"/>
            </a:endParaRPr>
          </a:p>
          <a:p>
            <a:pPr marL="404812" indent="-342900"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Companies lack commitment to diversity.</a:t>
            </a:r>
          </a:p>
          <a:p>
            <a:pPr marL="404812" indent="-342900" eaLnBrk="1" hangingPunct="1">
              <a:spcBef>
                <a:spcPts val="0"/>
              </a:spcBef>
              <a:spcAft>
                <a:spcPts val="600"/>
              </a:spcAft>
              <a:buFont typeface="Arial" panose="020B0604020202020204" pitchFamily="34" charset="0"/>
              <a:buChar char="•"/>
            </a:pPr>
            <a:r>
              <a:rPr lang="en-US" altLang="en-US" sz="1200" dirty="0">
                <a:latin typeface="Calibri" panose="020F0502020204030204" pitchFamily="34" charset="0"/>
                <a:ea typeface="MS PGothic" panose="020B0600070205080204" pitchFamily="34" charset="-128"/>
              </a:rPr>
              <a:t>Too little accountability for equal employment opportunity at top management levels.</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9</a:t>
            </a:fld>
            <a:endParaRPr lang="en-US" altLang="en-US"/>
          </a:p>
        </p:txBody>
      </p:sp>
    </p:spTree>
    <p:extLst>
      <p:ext uri="{BB962C8B-B14F-4D97-AF65-F5344CB8AC3E}">
        <p14:creationId xmlns:p14="http://schemas.microsoft.com/office/powerpoint/2010/main" val="1617524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457200"/>
            <a:ext cx="8229600" cy="587078"/>
          </a:xfrm>
          <a:prstGeom prst="rect">
            <a:avLst/>
          </a:prstGeom>
        </p:spPr>
        <p:txBody>
          <a:bodyPr/>
          <a:lstStyle>
            <a:lvl1pPr>
              <a:defRPr sz="3400" b="1">
                <a:solidFill>
                  <a:srgbClr val="125F9A"/>
                </a:solidFill>
                <a:latin typeface="+mn-lt"/>
              </a:defRPr>
            </a:lvl1pPr>
          </a:lstStyle>
          <a:p>
            <a:pPr algn="ctr"/>
            <a:r>
              <a:rPr lang="en-GB" dirty="0"/>
              <a:t>Chapter 16</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16-</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04800" y="3124200"/>
            <a:ext cx="3657600" cy="457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667000" y="4800600"/>
            <a:ext cx="2819400" cy="6096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271070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800407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3379091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47652"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15-</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15-</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5" r:id="rId14"/>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slide" Target="slide26.xml"/><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slide" Target="slide27.xml"/><Relationship Id="rId4" Type="http://schemas.openxmlformats.org/officeDocument/2006/relationships/slide" Target="slide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23.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2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slide" Target="slide25.xml"/><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16</a:t>
            </a:r>
          </a:p>
        </p:txBody>
      </p:sp>
      <p:sp>
        <p:nvSpPr>
          <p:cNvPr id="6" name="Title 3"/>
          <p:cNvSpPr>
            <a:spLocks noGrp="1"/>
          </p:cNvSpPr>
          <p:nvPr>
            <p:ph type="title"/>
          </p:nvPr>
        </p:nvSpPr>
        <p:spPr>
          <a:xfrm>
            <a:off x="605266" y="2905980"/>
            <a:ext cx="8229600" cy="645786"/>
          </a:xfrm>
          <a:prstGeom prst="rect">
            <a:avLst/>
          </a:prstGeom>
        </p:spPr>
        <p:txBody>
          <a:bodyPr/>
          <a:lstStyle>
            <a:lvl1pPr>
              <a:defRPr/>
            </a:lvl1pPr>
          </a:lstStyle>
          <a:p>
            <a:pPr eaLnBrk="1" hangingPunct="1">
              <a:buFont typeface="Arial" charset="0"/>
              <a:buNone/>
              <a:defRPr/>
            </a:pPr>
            <a:r>
              <a:rPr lang="en-US" altLang="en-US" sz="4800" b="1" dirty="0">
                <a:solidFill>
                  <a:schemeClr val="accent1"/>
                </a:solidFill>
                <a:effectLst>
                  <a:outerShdw blurRad="38100" dist="38100" dir="2700000" algn="tl">
                    <a:schemeClr val="bg2">
                      <a:alpha val="43000"/>
                    </a:schemeClr>
                  </a:outerShdw>
                </a:effectLst>
                <a:latin typeface="+mn-lt"/>
                <a:ea typeface="ＭＳ Ｐゴシック" charset="-128"/>
              </a:rPr>
              <a:t>Managing a Diverse Workforce</a:t>
            </a:r>
          </a:p>
        </p:txBody>
      </p:sp>
      <p:pic>
        <p:nvPicPr>
          <p:cNvPr id="1536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662363"/>
            <a:ext cx="4006850"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1"/>
          </p:nvPr>
        </p:nvSpPr>
        <p:spPr>
          <a:xfrm>
            <a:off x="415637" y="6477000"/>
            <a:ext cx="8312727" cy="318337"/>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318306033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 y="76200"/>
            <a:ext cx="9052560" cy="945496"/>
          </a:xfrm>
          <a:prstGeom prst="rect">
            <a:avLst/>
          </a:prstGeom>
        </p:spPr>
        <p:txBody>
          <a:bodyPr/>
          <a:lstStyle>
            <a:lvl1pPr>
              <a:defRPr/>
            </a:lvl1pPr>
          </a:lstStyle>
          <a:p>
            <a:pPr algn="ctr" eaLnBrk="1" hangingPunct="1"/>
            <a:r>
              <a:rPr lang="en-US" altLang="en-US" dirty="0"/>
              <a:t>Women as a Percentage of Members of Boards of Directors, Selected Countries, 2016</a:t>
            </a:r>
          </a:p>
        </p:txBody>
      </p:sp>
      <p:sp>
        <p:nvSpPr>
          <p:cNvPr id="3" name="Content Placeholder 2"/>
          <p:cNvSpPr>
            <a:spLocks noGrp="1"/>
          </p:cNvSpPr>
          <p:nvPr>
            <p:ph sz="quarter" idx="12"/>
          </p:nvPr>
        </p:nvSpPr>
        <p:spPr>
          <a:xfrm>
            <a:off x="7601329" y="1074242"/>
            <a:ext cx="1496952" cy="377851"/>
          </a:xfrm>
        </p:spPr>
        <p:txBody>
          <a:bodyPr/>
          <a:lstStyle/>
          <a:p>
            <a:pPr marL="0" indent="0">
              <a:buNone/>
            </a:pPr>
            <a:r>
              <a:rPr lang="en-US" altLang="en-US" sz="2000" dirty="0">
                <a:latin typeface="Tahoma" panose="020B0604030504040204" pitchFamily="34" charset="0"/>
                <a:ea typeface="Tahoma" panose="020B0604030504040204" pitchFamily="34" charset="0"/>
                <a:cs typeface="Tahoma" panose="020B0604030504040204" pitchFamily="34" charset="0"/>
              </a:rPr>
              <a:t>Figure 16.4</a:t>
            </a:r>
          </a:p>
        </p:txBody>
      </p:sp>
      <p:sp>
        <p:nvSpPr>
          <p:cNvPr id="4" name="Content Placeholder 3"/>
          <p:cNvSpPr>
            <a:spLocks noGrp="1"/>
          </p:cNvSpPr>
          <p:nvPr>
            <p:ph sz="quarter" idx="13"/>
          </p:nvPr>
        </p:nvSpPr>
        <p:spPr>
          <a:xfrm>
            <a:off x="1983761" y="1230776"/>
            <a:ext cx="4874239" cy="213662"/>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horizontal bar graph depicts the percentage share of board seats that women held in selected countries in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447800"/>
            <a:ext cx="6334125" cy="4800600"/>
          </a:xfrm>
          <a:prstGeom prst="rect">
            <a:avLst/>
          </a:prstGeom>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4188056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9320"/>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Women and Minority Business Ownership</a:t>
            </a:r>
          </a:p>
        </p:txBody>
      </p:sp>
      <p:sp>
        <p:nvSpPr>
          <p:cNvPr id="30722" name="Rectangle 3"/>
          <p:cNvSpPr>
            <a:spLocks noGrp="1" noChangeArrowheads="1"/>
          </p:cNvSpPr>
          <p:nvPr>
            <p:ph type="body" sz="quarter" idx="10"/>
          </p:nvPr>
        </p:nvSpPr>
        <p:spPr bwMode="auto">
          <a:xfrm>
            <a:off x="660338" y="1143000"/>
            <a:ext cx="6197662"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sz="2800" dirty="0">
              <a:latin typeface="Calibri" panose="020F0502020204030204" pitchFamily="34" charset="0"/>
              <a:ea typeface="MS PGothic" panose="020B0600070205080204" pitchFamily="34" charset="-128"/>
            </a:endParaRPr>
          </a:p>
          <a:p>
            <a:pPr marL="0" indent="0" eaLnBrk="1" hangingPunct="1">
              <a:buNone/>
            </a:pPr>
            <a:r>
              <a:rPr lang="en-US" altLang="en-US" sz="2800" b="1" dirty="0">
                <a:latin typeface="Calibri" panose="020F0502020204030204" pitchFamily="34" charset="0"/>
                <a:ea typeface="MS PGothic" panose="020B0600070205080204" pitchFamily="34" charset="-128"/>
              </a:rPr>
              <a:t>Some women and minorities have chosen to avoid the glass ceiling by opening their own businesses.</a:t>
            </a:r>
          </a:p>
          <a:p>
            <a:pPr marL="0" indent="0" eaLnBrk="1" hangingPunct="1">
              <a:buNone/>
            </a:pPr>
            <a:endParaRPr lang="en-US" altLang="en-US" sz="2800" b="1" dirty="0">
              <a:latin typeface="Calibri" panose="020F0502020204030204" pitchFamily="34" charset="0"/>
              <a:ea typeface="MS PGothic" panose="020B0600070205080204" pitchFamily="34" charset="-128"/>
            </a:endParaRPr>
          </a:p>
          <a:p>
            <a:pPr marL="0" indent="0" eaLnBrk="1" hangingPunct="1">
              <a:buNone/>
            </a:pPr>
            <a:r>
              <a:rPr lang="en-US" altLang="en-US" sz="2800" b="1" dirty="0">
                <a:latin typeface="Calibri" panose="020F0502020204030204" pitchFamily="34" charset="0"/>
                <a:ea typeface="MS PGothic" panose="020B0600070205080204" pitchFamily="34" charset="-128"/>
              </a:rPr>
              <a:t>In 2015, there were almost one million minority-owned business in the United States.</a:t>
            </a:r>
          </a:p>
          <a:p>
            <a:pPr marL="0" indent="0" eaLnBrk="1" hangingPunct="1">
              <a:buNone/>
            </a:pPr>
            <a:endParaRPr lang="en-US" altLang="en-US" sz="2000" b="1" dirty="0">
              <a:latin typeface="Calibri" panose="020F0502020204030204" pitchFamily="34" charset="0"/>
              <a:ea typeface="MS PGothic" panose="020B0600070205080204" pitchFamily="34" charset="-128"/>
            </a:endParaRPr>
          </a:p>
          <a:p>
            <a:pPr marL="0" indent="0" eaLnBrk="1" hangingPunct="1">
              <a:buNone/>
            </a:pPr>
            <a:endParaRPr lang="en-US" altLang="en-US" sz="2000"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8588" y="4191000"/>
            <a:ext cx="3130244" cy="2225951"/>
          </a:xfrm>
          <a:prstGeom prst="rect">
            <a:avLst/>
          </a:prstGeom>
        </p:spPr>
      </p:pic>
    </p:spTree>
    <p:extLst>
      <p:ext uri="{BB962C8B-B14F-4D97-AF65-F5344CB8AC3E}">
        <p14:creationId xmlns:p14="http://schemas.microsoft.com/office/powerpoint/2010/main" val="210243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6893"/>
            <a:ext cx="8229600" cy="533707"/>
          </a:xfrm>
          <a:prstGeom prst="rect">
            <a:avLst/>
          </a:prstGeom>
        </p:spPr>
        <p:txBody>
          <a:bodyPr/>
          <a:lstStyle>
            <a:lvl1pPr>
              <a:defRPr/>
            </a:lvl1pPr>
          </a:lstStyle>
          <a:p>
            <a:pPr algn="ctr" eaLnBrk="1" hangingPunct="1"/>
            <a:r>
              <a:rPr lang="en-US" altLang="en-US" dirty="0"/>
              <a:t>Equal Employment Opportunity</a:t>
            </a:r>
            <a:r>
              <a:rPr lang="en-US" altLang="en-US" sz="800" dirty="0"/>
              <a:t>1</a:t>
            </a:r>
            <a:r>
              <a:rPr lang="en-US" altLang="en-US" dirty="0"/>
              <a:t> </a:t>
            </a:r>
          </a:p>
        </p:txBody>
      </p:sp>
      <p:sp>
        <p:nvSpPr>
          <p:cNvPr id="35842" name="Rectangle 3"/>
          <p:cNvSpPr>
            <a:spLocks noGrp="1" noChangeArrowheads="1"/>
          </p:cNvSpPr>
          <p:nvPr>
            <p:ph type="body" sz="quarter" idx="10"/>
          </p:nvPr>
        </p:nvSpPr>
        <p:spPr bwMode="auto">
          <a:xfrm>
            <a:off x="1828800" y="1485900"/>
            <a:ext cx="5695950"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Discrimination based on race, color, religion, sex, national origin, physical or mental disability, or age is prohibited in all employment practices.</a:t>
            </a:r>
          </a:p>
        </p:txBody>
      </p:sp>
      <p:pic>
        <p:nvPicPr>
          <p:cNvPr id="358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7835" y="3429000"/>
            <a:ext cx="3505200" cy="26289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AE003F30-D098-4A24-AA88-90E229B633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622176"/>
            <a:ext cx="2800350" cy="362108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150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1494"/>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Affirmative Action</a:t>
            </a:r>
            <a:r>
              <a:rPr lang="en-US" altLang="en-US" sz="800" dirty="0">
                <a:ea typeface="MS PGothic" charset="-128"/>
              </a:rPr>
              <a:t>1</a:t>
            </a:r>
            <a:r>
              <a:rPr lang="en-US" altLang="en-US" dirty="0">
                <a:ea typeface="MS PGothic" charset="-128"/>
              </a:rPr>
              <a:t> </a:t>
            </a:r>
          </a:p>
        </p:txBody>
      </p:sp>
      <p:sp>
        <p:nvSpPr>
          <p:cNvPr id="39938" name="Rectangle 3"/>
          <p:cNvSpPr>
            <a:spLocks noGrp="1" noChangeArrowheads="1"/>
          </p:cNvSpPr>
          <p:nvPr>
            <p:ph type="body" sz="quarter" idx="10"/>
          </p:nvPr>
        </p:nvSpPr>
        <p:spPr bwMode="auto">
          <a:xfrm>
            <a:off x="1828800" y="1371600"/>
            <a:ext cx="5410200"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Purpose: to reduce job discrimination by encouraging companies to take positive steps to overcome past discriminatory employment practices.</a:t>
            </a:r>
          </a:p>
          <a:p>
            <a:pPr eaLnBrk="1" hangingPunct="1">
              <a:buFont typeface="Arial" panose="020B0604020202020204" pitchFamily="34" charset="0"/>
              <a:buChar char="•"/>
            </a:pPr>
            <a:r>
              <a:rPr lang="en-US" altLang="en-US" sz="2000" dirty="0">
                <a:latin typeface="Calibri" panose="020F0502020204030204" pitchFamily="34" charset="0"/>
                <a:ea typeface="MS PGothic" panose="020B0600070205080204" pitchFamily="34" charset="-128"/>
              </a:rPr>
              <a:t>Affirmative action has long been controversial.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3810000"/>
            <a:ext cx="3429000" cy="2583180"/>
          </a:xfrm>
          <a:prstGeom prst="rect">
            <a:avLst/>
          </a:prstGeom>
        </p:spPr>
      </p:pic>
    </p:spTree>
    <p:extLst>
      <p:ext uri="{BB962C8B-B14F-4D97-AF65-F5344CB8AC3E}">
        <p14:creationId xmlns:p14="http://schemas.microsoft.com/office/powerpoint/2010/main" val="2179248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0"/>
            <a:ext cx="8229600" cy="859542"/>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Major Federal Laws and Executive Orders Prohibiting Job Discrimination</a:t>
            </a:r>
          </a:p>
        </p:txBody>
      </p:sp>
      <p:sp>
        <p:nvSpPr>
          <p:cNvPr id="3" name="Content Placeholder 2"/>
          <p:cNvSpPr>
            <a:spLocks noGrp="1"/>
          </p:cNvSpPr>
          <p:nvPr>
            <p:ph sz="quarter" idx="12"/>
          </p:nvPr>
        </p:nvSpPr>
        <p:spPr>
          <a:xfrm>
            <a:off x="7021321" y="1069949"/>
            <a:ext cx="1551179" cy="377851"/>
          </a:xfrm>
        </p:spPr>
        <p:txBody>
          <a:bodyPr/>
          <a:lstStyle/>
          <a:p>
            <a:pPr marL="0" indent="0" algn="r">
              <a:buNone/>
            </a:pPr>
            <a:r>
              <a:rPr lang="en-US" altLang="en-US" sz="2000" dirty="0">
                <a:latin typeface="Arial" panose="020B0604020202020204" pitchFamily="34" charset="0"/>
              </a:rPr>
              <a:t>Figure 16.5</a:t>
            </a:r>
          </a:p>
        </p:txBody>
      </p:sp>
      <p:sp>
        <p:nvSpPr>
          <p:cNvPr id="4" name="Content Placeholder 3"/>
          <p:cNvSpPr>
            <a:spLocks noGrp="1"/>
          </p:cNvSpPr>
          <p:nvPr>
            <p:ph sz="quarter" idx="13"/>
          </p:nvPr>
        </p:nvSpPr>
        <p:spPr>
          <a:xfrm>
            <a:off x="2073666" y="1295400"/>
            <a:ext cx="4994738" cy="23502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38917" name="Picture 2" descr="This image lists major federal laws and executive orders that prohibit job discrimination. It contains ten rows."/>
          <p:cNvPicPr>
            <a:picLocks noChangeAspect="1"/>
          </p:cNvPicPr>
          <p:nvPr/>
        </p:nvPicPr>
        <p:blipFill rotWithShape="1">
          <a:blip r:embed="rId3">
            <a:extLst>
              <a:ext uri="{28A0092B-C50C-407E-A947-70E740481C1C}">
                <a14:useLocalDpi xmlns:a14="http://schemas.microsoft.com/office/drawing/2010/main" val="0"/>
              </a:ext>
            </a:extLst>
          </a:blip>
          <a:srcRect t="4068"/>
          <a:stretch/>
        </p:blipFill>
        <p:spPr bwMode="auto">
          <a:xfrm>
            <a:off x="1081088" y="1524000"/>
            <a:ext cx="7202487" cy="474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50021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43641"/>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Harassment </a:t>
            </a:r>
          </a:p>
        </p:txBody>
      </p:sp>
      <p:sp>
        <p:nvSpPr>
          <p:cNvPr id="40962" name="Rectangle 3"/>
          <p:cNvSpPr>
            <a:spLocks noGrp="1" noChangeArrowheads="1"/>
          </p:cNvSpPr>
          <p:nvPr>
            <p:ph type="body" sz="quarter" idx="10"/>
          </p:nvPr>
        </p:nvSpPr>
        <p:spPr bwMode="auto">
          <a:xfrm>
            <a:off x="457200" y="1104900"/>
            <a:ext cx="8077200" cy="445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dirty="0"/>
          </a:p>
          <a:p>
            <a:pPr marL="0" indent="0" eaLnBrk="1" hangingPunct="1">
              <a:buNone/>
            </a:pPr>
            <a:r>
              <a:rPr lang="en-US" altLang="en-US" sz="3200" dirty="0"/>
              <a:t>Sexual Harassment</a:t>
            </a:r>
          </a:p>
          <a:p>
            <a:pPr marL="0" indent="0" eaLnBrk="1" hangingPunct="1">
              <a:buNone/>
            </a:pPr>
            <a:endParaRPr lang="en-US" altLang="en-US" sz="3200" dirty="0"/>
          </a:p>
          <a:p>
            <a:pPr marL="0" indent="0" eaLnBrk="1" hangingPunct="1">
              <a:buNone/>
            </a:pPr>
            <a:r>
              <a:rPr lang="en-US" altLang="en-US" sz="3200" dirty="0"/>
              <a:t>Racial Harassment</a:t>
            </a:r>
          </a:p>
          <a:p>
            <a:pPr marL="0" indent="0" eaLnBrk="1" hangingPunct="1">
              <a:buNone/>
            </a:pPr>
            <a:endParaRPr lang="en-US" altLang="en-US" sz="3200" dirty="0"/>
          </a:p>
          <a:p>
            <a:pPr marL="0" indent="0" eaLnBrk="1" hangingPunct="1">
              <a:buNone/>
            </a:pPr>
            <a:r>
              <a:rPr lang="en-US" altLang="en-US" sz="3200" dirty="0">
                <a:ea typeface="MS PGothic" charset="-128"/>
              </a:rPr>
              <a:t>Preventing Sexual and Racial Harassment</a:t>
            </a:r>
            <a:endParaRPr lang="en-US" altLang="en-US" sz="3200" dirty="0">
              <a:latin typeface="Calibri" panose="020F0502020204030204" pitchFamily="34" charset="0"/>
              <a:ea typeface="MS PGothic" panose="020B0600070205080204" pitchFamily="34" charset="-128"/>
            </a:endParaRPr>
          </a:p>
          <a:p>
            <a:pPr marL="0" indent="0" eaLnBrk="1" hangingPunct="1">
              <a:buNone/>
            </a:pPr>
            <a:endParaRPr lang="en-US" altLang="en-US" sz="3200" dirty="0"/>
          </a:p>
        </p:txBody>
      </p:sp>
      <p:pic>
        <p:nvPicPr>
          <p:cNvPr id="4096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4204890"/>
            <a:ext cx="2286000" cy="183554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6EA3DB7-7770-4B4A-BD66-FA7D52DCC5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6081" y="1351211"/>
            <a:ext cx="2708319" cy="2064342"/>
          </a:xfrm>
          <a:prstGeom prst="rect">
            <a:avLst/>
          </a:prstGeom>
        </p:spPr>
      </p:pic>
    </p:spTree>
    <p:extLst>
      <p:ext uri="{BB962C8B-B14F-4D97-AF65-F5344CB8AC3E}">
        <p14:creationId xmlns:p14="http://schemas.microsoft.com/office/powerpoint/2010/main" val="25048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95300" y="-6927"/>
            <a:ext cx="8229600" cy="1258455"/>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What Business Can Do: </a:t>
            </a:r>
            <a:br>
              <a:rPr lang="en-US" altLang="en-US" dirty="0">
                <a:ea typeface="MS PGothic" charset="-128"/>
              </a:rPr>
            </a:br>
            <a:r>
              <a:rPr lang="en-US" altLang="en-US" dirty="0">
                <a:ea typeface="MS PGothic" charset="-128"/>
              </a:rPr>
              <a:t>Diversity and Inclusion Policies and Practices</a:t>
            </a:r>
            <a:r>
              <a:rPr lang="en-US" altLang="en-US" sz="800" dirty="0">
                <a:ea typeface="MS PGothic" charset="-128"/>
              </a:rPr>
              <a:t>1</a:t>
            </a:r>
            <a:endParaRPr lang="en-US" altLang="en-US" dirty="0">
              <a:ea typeface="MS PGothic" charset="-128"/>
            </a:endParaRPr>
          </a:p>
        </p:txBody>
      </p:sp>
      <p:sp>
        <p:nvSpPr>
          <p:cNvPr id="44034" name="Rectangle 3"/>
          <p:cNvSpPr>
            <a:spLocks noGrp="1" noChangeArrowheads="1"/>
          </p:cNvSpPr>
          <p:nvPr>
            <p:ph type="body" sz="quarter" idx="10"/>
          </p:nvPr>
        </p:nvSpPr>
        <p:spPr bwMode="auto">
          <a:xfrm>
            <a:off x="752475" y="1524000"/>
            <a:ext cx="839152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ea typeface="MS PGothic" charset="-128"/>
              </a:rPr>
              <a:t>Diversity and Inclusion Policies and Practices2</a:t>
            </a:r>
          </a:p>
          <a:p>
            <a:pPr marL="0" indent="0" eaLnBrk="1" hangingPunct="1">
              <a:buNone/>
            </a:pPr>
            <a:endParaRPr lang="en-US" altLang="en-US" sz="3200" dirty="0">
              <a:ea typeface="MS PGothic" charset="-128"/>
            </a:endParaRPr>
          </a:p>
          <a:p>
            <a:pPr marL="0" indent="0" eaLnBrk="1" hangingPunct="1">
              <a:buNone/>
            </a:pPr>
            <a:r>
              <a:rPr lang="en-US" altLang="en-US" sz="3200" dirty="0">
                <a:ea typeface="MS PGothic" charset="-128"/>
              </a:rPr>
              <a:t>Strategic Advantages of Managing</a:t>
            </a:r>
          </a:p>
          <a:p>
            <a:pPr marL="0" indent="0" eaLnBrk="1" hangingPunct="1">
              <a:buNone/>
            </a:pPr>
            <a:endParaRPr lang="en-US" altLang="en-US" sz="3200" dirty="0"/>
          </a:p>
          <a:p>
            <a:pPr marL="0" indent="0" eaLnBrk="1" hangingPunct="1">
              <a:buNone/>
            </a:pPr>
            <a:r>
              <a:rPr lang="en-US" altLang="en-US" sz="3200" dirty="0">
                <a:ea typeface="MS PGothic" charset="-128"/>
              </a:rPr>
              <a:t>Balancing Work and Life</a:t>
            </a:r>
          </a:p>
          <a:p>
            <a:pPr marL="0" indent="0" eaLnBrk="1" hangingPunct="1">
              <a:buNone/>
            </a:pPr>
            <a:endParaRPr lang="en-US" alt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500" y="3962400"/>
            <a:ext cx="2819400" cy="2080091"/>
          </a:xfrm>
          <a:prstGeom prst="rect">
            <a:avLst/>
          </a:prstGeom>
        </p:spPr>
      </p:pic>
    </p:spTree>
    <p:extLst>
      <p:ext uri="{BB962C8B-B14F-4D97-AF65-F5344CB8AC3E}">
        <p14:creationId xmlns:p14="http://schemas.microsoft.com/office/powerpoint/2010/main" val="3891784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5495"/>
            <a:ext cx="8229600" cy="710365"/>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Child Care and Elder Care</a:t>
            </a:r>
            <a:r>
              <a:rPr lang="en-US" altLang="en-US" sz="800" dirty="0">
                <a:ea typeface="MS PGothic" charset="-128"/>
              </a:rPr>
              <a:t>1</a:t>
            </a:r>
            <a:endParaRPr lang="en-US" altLang="en-US" dirty="0">
              <a:ea typeface="MS PGothic" charset="-128"/>
            </a:endParaRPr>
          </a:p>
        </p:txBody>
      </p:sp>
      <p:sp>
        <p:nvSpPr>
          <p:cNvPr id="47106" name="Rectangle 3"/>
          <p:cNvSpPr>
            <a:spLocks noGrp="1" noChangeArrowheads="1"/>
          </p:cNvSpPr>
          <p:nvPr>
            <p:ph type="body" sz="quarter" idx="10"/>
          </p:nvPr>
        </p:nvSpPr>
        <p:spPr bwMode="auto">
          <a:xfrm>
            <a:off x="609600" y="1143000"/>
            <a:ext cx="7086600"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Types of programs companies are offering:</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A major source of workplace stress for working parents is concern about their children.</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Many of today’s families have responsibilities for elder care</a:t>
            </a:r>
            <a:endParaRPr lang="en-US" altLang="en-US" b="1" dirty="0">
              <a:latin typeface="Calibri" panose="020F0502020204030204" pitchFamily="34" charset="0"/>
              <a:ea typeface="MS PGothic" panose="020B0600070205080204" pitchFamily="34" charset="-128"/>
            </a:endParaRPr>
          </a:p>
          <a:p>
            <a:pPr marL="0" indent="0" eaLnBrk="1" hangingPunct="1">
              <a:buNone/>
            </a:pPr>
            <a:endParaRPr lang="en-US" altLang="en-US" dirty="0"/>
          </a:p>
        </p:txBody>
      </p:sp>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8300" y="4800600"/>
            <a:ext cx="2425700" cy="161925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199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48440"/>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Work Flexibility</a:t>
            </a:r>
            <a:r>
              <a:rPr lang="en-US" altLang="en-US" sz="800" dirty="0">
                <a:ea typeface="MS PGothic" charset="-128"/>
              </a:rPr>
              <a:t>1</a:t>
            </a:r>
            <a:endParaRPr lang="en-US" altLang="en-US" dirty="0">
              <a:ea typeface="MS PGothic" charset="-128"/>
            </a:endParaRPr>
          </a:p>
        </p:txBody>
      </p:sp>
      <p:sp>
        <p:nvSpPr>
          <p:cNvPr id="49154" name="Content Placeholder 2"/>
          <p:cNvSpPr>
            <a:spLocks noGrp="1"/>
          </p:cNvSpPr>
          <p:nvPr>
            <p:ph type="body" sz="quarter" idx="10"/>
          </p:nvPr>
        </p:nvSpPr>
        <p:spPr bwMode="auto">
          <a:xfrm>
            <a:off x="685800" y="1371600"/>
            <a:ext cx="6019800" cy="3581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2800" dirty="0">
                <a:latin typeface="Calibri" panose="020F0502020204030204" pitchFamily="34" charset="0"/>
                <a:ea typeface="MS PGothic" panose="020B0600070205080204" pitchFamily="34" charset="-128"/>
              </a:rPr>
              <a:t>Companies have also accommodated the changing roles of women and men by offering workers more flexibility</a:t>
            </a:r>
          </a:p>
          <a:p>
            <a:pPr marL="0" indent="0" eaLnBrk="1" hangingPunct="1">
              <a:buNone/>
            </a:pPr>
            <a:endParaRPr lang="en-US" altLang="en-US" sz="2800" dirty="0">
              <a:latin typeface="Calibri" panose="020F0502020204030204" pitchFamily="34" charset="0"/>
              <a:ea typeface="MS PGothic" panose="020B0600070205080204" pitchFamily="34" charset="-128"/>
            </a:endParaRPr>
          </a:p>
          <a:p>
            <a:pPr marL="0" indent="0" eaLnBrk="1" hangingPunct="1">
              <a:buNone/>
            </a:pPr>
            <a:r>
              <a:rPr lang="en-US" altLang="en-US" sz="2800" dirty="0">
                <a:latin typeface="Calibri" panose="020F0502020204030204" pitchFamily="34" charset="0"/>
                <a:ea typeface="MS PGothic" panose="020B0600070205080204" pitchFamily="34" charset="-128"/>
              </a:rPr>
              <a:t>These arrangements can benefit employers by attracting and retaining valuable employees, reducing absences, and improving job satisfaction.</a:t>
            </a:r>
          </a:p>
          <a:p>
            <a:pPr marL="0" indent="0" eaLnBrk="1" hangingPunct="1">
              <a:buNone/>
            </a:pPr>
            <a:endParaRPr lang="en-US" altLang="en-US" sz="1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8406" y="4419600"/>
            <a:ext cx="2764634" cy="1965962"/>
          </a:xfrm>
          <a:prstGeom prst="rect">
            <a:avLst/>
          </a:prstGeom>
        </p:spPr>
      </p:pic>
    </p:spTree>
    <p:extLst>
      <p:ext uri="{BB962C8B-B14F-4D97-AF65-F5344CB8AC3E}">
        <p14:creationId xmlns:p14="http://schemas.microsoft.com/office/powerpoint/2010/main" val="717244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6862"/>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LGBT Rights at Work</a:t>
            </a:r>
          </a:p>
        </p:txBody>
      </p:sp>
      <p:sp>
        <p:nvSpPr>
          <p:cNvPr id="50178" name="Content Placeholder 2"/>
          <p:cNvSpPr>
            <a:spLocks noGrp="1"/>
          </p:cNvSpPr>
          <p:nvPr>
            <p:ph type="body" sz="quarter" idx="10"/>
          </p:nvPr>
        </p:nvSpPr>
        <p:spPr bwMode="auto">
          <a:xfrm>
            <a:off x="1638300" y="1752600"/>
            <a:ext cx="5867400" cy="228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An important step businesses can take is to support their lesbian, gay, bisexual and transgender employees.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9326" y="3733800"/>
            <a:ext cx="3510457" cy="2712720"/>
          </a:xfrm>
          <a:prstGeom prst="rect">
            <a:avLst/>
          </a:prstGeom>
        </p:spPr>
      </p:pic>
    </p:spTree>
    <p:extLst>
      <p:ext uri="{BB962C8B-B14F-4D97-AF65-F5344CB8AC3E}">
        <p14:creationId xmlns:p14="http://schemas.microsoft.com/office/powerpoint/2010/main" val="4196666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6891"/>
            <a:ext cx="8229600" cy="533707"/>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Changing Face of the Workforce</a:t>
            </a:r>
            <a:r>
              <a:rPr lang="en-US" altLang="en-US" sz="800" dirty="0">
                <a:ea typeface="MS PGothic" charset="-128"/>
              </a:rPr>
              <a:t>1</a:t>
            </a:r>
            <a:endParaRPr lang="en-US" altLang="en-US" dirty="0">
              <a:ea typeface="MS PGothic" charset="-128"/>
            </a:endParaRPr>
          </a:p>
        </p:txBody>
      </p:sp>
      <p:sp>
        <p:nvSpPr>
          <p:cNvPr id="17410" name="Rectangle 3"/>
          <p:cNvSpPr>
            <a:spLocks noGrp="1" noChangeArrowheads="1"/>
          </p:cNvSpPr>
          <p:nvPr>
            <p:ph type="body" sz="quarter" idx="10"/>
          </p:nvPr>
        </p:nvSpPr>
        <p:spPr bwMode="auto">
          <a:xfrm>
            <a:off x="685800" y="1219200"/>
            <a:ext cx="53340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Diversity: </a:t>
            </a:r>
            <a:r>
              <a:rPr lang="en-US" altLang="en-US" dirty="0">
                <a:latin typeface="Calibri" panose="020F0502020204030204" pitchFamily="34" charset="0"/>
                <a:ea typeface="MS PGothic" panose="020B0600070205080204" pitchFamily="34" charset="-128"/>
              </a:rPr>
              <a:t>variation is the human characteristics that distinguish people from one another. </a:t>
            </a: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Workforce diversity: </a:t>
            </a:r>
            <a:r>
              <a:rPr lang="en-US" altLang="en-US" dirty="0">
                <a:latin typeface="Calibri" panose="020F0502020204030204" pitchFamily="34" charset="0"/>
                <a:ea typeface="MS PGothic" panose="020B0600070205080204" pitchFamily="34" charset="-128"/>
              </a:rPr>
              <a:t>diversity among employees</a:t>
            </a:r>
            <a:endParaRPr lang="en-US" altLang="en-US" dirty="0"/>
          </a:p>
        </p:txBody>
      </p:sp>
      <p:pic>
        <p:nvPicPr>
          <p:cNvPr id="174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447924"/>
            <a:ext cx="2946400" cy="204787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010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65206"/>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Family-Friendly Workplace</a:t>
            </a:r>
            <a:endParaRPr lang="en-US" altLang="en-US" strike="sngStrike" dirty="0">
              <a:ea typeface="MS PGothic" charset="-128"/>
            </a:endParaRPr>
          </a:p>
        </p:txBody>
      </p:sp>
      <p:sp>
        <p:nvSpPr>
          <p:cNvPr id="51202" name="Content Placeholder 2"/>
          <p:cNvSpPr>
            <a:spLocks noGrp="1"/>
          </p:cNvSpPr>
          <p:nvPr>
            <p:ph type="body" sz="quarter" idx="10"/>
          </p:nvPr>
        </p:nvSpPr>
        <p:spPr bwMode="auto">
          <a:xfrm>
            <a:off x="609600" y="1143000"/>
            <a:ext cx="71628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Family-friendly workplace : </a:t>
            </a:r>
            <a:r>
              <a:rPr lang="en-US" altLang="en-US" dirty="0">
                <a:latin typeface="Calibri" panose="020F0502020204030204" pitchFamily="34" charset="0"/>
                <a:ea typeface="MS PGothic" panose="020B0600070205080204" pitchFamily="34" charset="-128"/>
              </a:rPr>
              <a:t>firms that fully support both men and women in their efforts to balance work and family responsibilities.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2849880"/>
            <a:ext cx="5144141" cy="3658056"/>
          </a:xfrm>
          <a:prstGeom prst="rect">
            <a:avLst/>
          </a:prstGeom>
        </p:spPr>
      </p:pic>
    </p:spTree>
    <p:extLst>
      <p:ext uri="{BB962C8B-B14F-4D97-AF65-F5344CB8AC3E}">
        <p14:creationId xmlns:p14="http://schemas.microsoft.com/office/powerpoint/2010/main" val="2153708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3959192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6140-A63B-4D20-A758-54BAF6E00ACE}"/>
              </a:ext>
            </a:extLst>
          </p:cNvPr>
          <p:cNvSpPr>
            <a:spLocks noGrp="1"/>
          </p:cNvSpPr>
          <p:nvPr>
            <p:ph type="title"/>
          </p:nvPr>
        </p:nvSpPr>
        <p:spPr>
          <a:xfrm>
            <a:off x="608881" y="1905000"/>
            <a:ext cx="7696919" cy="988245"/>
          </a:xfrm>
        </p:spPr>
        <p:txBody>
          <a:bodyPr/>
          <a:lstStyle/>
          <a:p>
            <a:pPr algn="ctr"/>
            <a:r>
              <a:rPr lang="en-US" b="1" dirty="0"/>
              <a:t>Accessibility Content: </a:t>
            </a:r>
            <a:br>
              <a:rPr lang="en-US" dirty="0"/>
            </a:br>
            <a:r>
              <a:rPr lang="en-US" dirty="0"/>
              <a:t>Text Alternatives for Images</a:t>
            </a:r>
          </a:p>
        </p:txBody>
      </p:sp>
    </p:spTree>
    <p:extLst>
      <p:ext uri="{BB962C8B-B14F-4D97-AF65-F5344CB8AC3E}">
        <p14:creationId xmlns:p14="http://schemas.microsoft.com/office/powerpoint/2010/main" val="4134375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Proportion of Women and Men in the Labor Force, 1950-2016</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contains fourteen markings. From the left to the right, these markings read 1950, 1955, 1960, 1965, 1970, 1975, 1980, 1985, 1990, 1995, 2000, 2005, 2010, and 2016. </a:t>
            </a:r>
          </a:p>
          <a:p>
            <a:pPr marL="0" indent="0">
              <a:buNone/>
            </a:pPr>
            <a:r>
              <a:rPr lang="en-US" sz="1200" dirty="0"/>
              <a:t>The y-axis contains nine markings. From the bottom to the top, these markings read 0, 10, 20, 30, 40, 50, 60, 70, and 80.</a:t>
            </a:r>
          </a:p>
          <a:p>
            <a:pPr marL="0" indent="0">
              <a:buNone/>
            </a:pPr>
            <a:r>
              <a:rPr lang="en-US" sz="1200" dirty="0"/>
              <a:t>A key indicates that the blue, or lower, line represents women’s participation rates while the black, or upper line, displays the participation rates of men over the years.</a:t>
            </a:r>
          </a:p>
          <a:p>
            <a:pPr marL="0" indent="0">
              <a:buNone/>
            </a:pPr>
            <a:r>
              <a:rPr lang="en-US" sz="1200" dirty="0"/>
              <a:t>In 1950, the proportion of men working was at 70 percent while women were only at 30 percent.   Between 1950 and 1980 the proportion of men declined steadily while that of women rose at nearly the same rate so that by 1980 women’s participation rose to 40 percent while men dropped to 60 percent. </a:t>
            </a:r>
          </a:p>
          <a:p>
            <a:pPr marL="0" indent="0">
              <a:buNone/>
            </a:pPr>
            <a:r>
              <a:rPr lang="en-US" sz="1200" dirty="0"/>
              <a:t>From 1980 to 1995 the trend continued at a slower rate so that in 1995 the proportion of men working was around 55 percent with women at about 45 percent.  </a:t>
            </a:r>
          </a:p>
          <a:p>
            <a:pPr marL="0" indent="0">
              <a:buNone/>
            </a:pPr>
            <a:r>
              <a:rPr lang="en-US" sz="1200" dirty="0"/>
              <a:t>Between 1995 and 2005 there was a one to two percent uptick in men working, coupled with a similar decline in the number of women working.  </a:t>
            </a:r>
          </a:p>
          <a:p>
            <a:pPr marL="0" indent="0">
              <a:buNone/>
            </a:pPr>
            <a:r>
              <a:rPr lang="en-US" sz="1200" dirty="0"/>
              <a:t>Between 2005 and 2016, men’s and women’s participation rates converged to the closest in history with the proportion of men around 53 percent and women near 47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665617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The Gender and Race Pay Gap, 2017 (cents on the dollar)</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figure uses images of money bags to depict the average weekly earnings of each group expressed by the number of cents on the dollar each minority earns compared to white men.</a:t>
            </a:r>
          </a:p>
          <a:p>
            <a:pPr marL="0" indent="0">
              <a:buNone/>
            </a:pPr>
            <a:r>
              <a:rPr lang="en-US" sz="1200" dirty="0"/>
              <a:t>From top to bottom, the data reads as follows:</a:t>
            </a:r>
          </a:p>
          <a:p>
            <a:pPr marL="0" indent="0">
              <a:buNone/>
            </a:pPr>
            <a:r>
              <a:rPr lang="en-US" sz="1200" dirty="0"/>
              <a:t>Hispanic women earn 64 cents on the dollar.</a:t>
            </a:r>
          </a:p>
          <a:p>
            <a:pPr marL="0" indent="0">
              <a:buNone/>
            </a:pPr>
            <a:r>
              <a:rPr lang="en-US" sz="1200" dirty="0"/>
              <a:t>Black women earn 69 cents on the dollar.</a:t>
            </a:r>
          </a:p>
          <a:p>
            <a:pPr marL="0" indent="0">
              <a:buNone/>
            </a:pPr>
            <a:r>
              <a:rPr lang="en-US" sz="1200" dirty="0"/>
              <a:t>Black men earn 72 cents on the dollar.</a:t>
            </a:r>
          </a:p>
          <a:p>
            <a:pPr marL="0" indent="0">
              <a:buNone/>
            </a:pPr>
            <a:r>
              <a:rPr lang="en-US" sz="1200" dirty="0"/>
              <a:t>Hispanic men earn 73 cents on the dollar.</a:t>
            </a:r>
          </a:p>
          <a:p>
            <a:pPr marL="0" indent="0">
              <a:buNone/>
            </a:pPr>
            <a:r>
              <a:rPr lang="en-US" sz="1200" dirty="0"/>
              <a:t>White women earn 81 cents on the dollar.</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803916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Snapshot of Diversity in Selected Occupations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000" dirty="0"/>
              <a:t>Ten occupations plus an aggregated total are listed along the y-axis. From the bottom to the top, the labels read as follows:</a:t>
            </a:r>
          </a:p>
          <a:p>
            <a:pPr marL="0" indent="0">
              <a:buNone/>
            </a:pPr>
            <a:r>
              <a:rPr lang="en-US" sz="1000" dirty="0"/>
              <a:t>All occupations; management, professional, and related occupations; general and operations managers; educational administrators; food service managers; marketing and sales managers; computer and information systems managers; human resources managers; purchasing managers; medical and health service managers; and property, real estate, and community association managers.</a:t>
            </a:r>
          </a:p>
          <a:p>
            <a:pPr marL="0" indent="0">
              <a:buNone/>
            </a:pPr>
            <a:r>
              <a:rPr lang="en-US" sz="1000" dirty="0"/>
              <a:t>One bar extends from left to right for each of the occupations, parallel to the x-axis.</a:t>
            </a:r>
          </a:p>
          <a:p>
            <a:pPr marL="0" indent="0">
              <a:buNone/>
            </a:pPr>
            <a:r>
              <a:rPr lang="en-US" sz="1000" dirty="0"/>
              <a:t>A key at the bottom of the graph uses color-coding to represent the different groups of workers including female, Black, Asian, and Hispanic.</a:t>
            </a:r>
          </a:p>
          <a:p>
            <a:pPr marL="0" indent="0">
              <a:buNone/>
            </a:pPr>
            <a:r>
              <a:rPr lang="en-US" sz="1000" dirty="0"/>
              <a:t>From top to bottom, the data reads as follows:</a:t>
            </a:r>
          </a:p>
          <a:p>
            <a:pPr marL="0" indent="0">
              <a:buNone/>
            </a:pPr>
            <a:r>
              <a:rPr lang="en-US" sz="1000" dirty="0"/>
              <a:t>Property, real estate, &amp; community association managers include 48.6 percent female; 11.6 percent Black; 3.5 percent Asian; 14.4 percent Hispanic, the largest category for Hispanics.</a:t>
            </a:r>
          </a:p>
          <a:p>
            <a:pPr marL="0" indent="0">
              <a:buNone/>
            </a:pPr>
            <a:r>
              <a:rPr lang="en-US" sz="1000" dirty="0"/>
              <a:t>Medical and health services managers have 69.8 percent female; 14 percent Black; 5.7 percent Asian; and 9.1 percent Hispanic.</a:t>
            </a:r>
          </a:p>
          <a:p>
            <a:pPr marL="0" indent="0">
              <a:buNone/>
            </a:pPr>
            <a:r>
              <a:rPr lang="en-US" sz="1000" dirty="0"/>
              <a:t>Purchasing managers consist of 52.3 percent female; 10.6 percent Black; 3.3 percent Asian; and 9.1 percent Hispanic.</a:t>
            </a:r>
          </a:p>
          <a:p>
            <a:pPr marL="0" indent="0">
              <a:buNone/>
            </a:pPr>
            <a:r>
              <a:rPr lang="en-US" sz="1000" dirty="0"/>
              <a:t>Human resources managers are made up of 70.8 percent female, the largest type of work for females; 12.3 percent Black; 4.3 percent Asian; and 7.9 percent Hispanic.</a:t>
            </a:r>
          </a:p>
          <a:p>
            <a:pPr marL="0" indent="0">
              <a:buNone/>
            </a:pPr>
            <a:r>
              <a:rPr lang="en-US" sz="1000" dirty="0"/>
              <a:t>Computer and information systems managers break down into 28.6 percent female; 6.6 percent Black; 13 percent Asian, the largest of the Asian occupations; and 6.6 percent Hispanic.</a:t>
            </a:r>
          </a:p>
          <a:p>
            <a:pPr marL="0" indent="0">
              <a:buNone/>
            </a:pPr>
            <a:r>
              <a:rPr lang="en-US" sz="1000" dirty="0"/>
              <a:t>Marketing and sales managers consist of 45.3 percent female; 6 percent Blacks; 6.1 percent Asian; and 10.2 percent Hispanic.</a:t>
            </a:r>
          </a:p>
          <a:p>
            <a:pPr marL="0" indent="0">
              <a:buNone/>
            </a:pPr>
            <a:r>
              <a:rPr lang="en-US" sz="1000" dirty="0"/>
              <a:t>Food service managers are made up of 46.3 percent female; 9.5 percent Black; 12.5 percent Asian; and 12 percent Hispanic.</a:t>
            </a:r>
          </a:p>
          <a:p>
            <a:pPr marL="0" indent="0">
              <a:buNone/>
            </a:pPr>
            <a:r>
              <a:rPr lang="en-US" sz="1000" dirty="0"/>
              <a:t>Educational administrators have 64.2 percent female; 12.9 percent Black, the largest profession for Blacks; 2.1 percent Asian; and 10.3 percent Hispanic;</a:t>
            </a:r>
          </a:p>
          <a:p>
            <a:pPr marL="0" indent="0">
              <a:buNone/>
            </a:pPr>
            <a:r>
              <a:rPr lang="en-US" sz="1000" dirty="0"/>
              <a:t>General and operations managers are 34.1 percent female; 8.3 percent Black; 4.5 percent Asian; and 11.4 percent Hispanic.</a:t>
            </a:r>
          </a:p>
          <a:p>
            <a:pPr marL="0" indent="0">
              <a:buNone/>
            </a:pPr>
            <a:r>
              <a:rPr lang="en-US" sz="1000" dirty="0"/>
              <a:t>Management, professional, and related occupations include 51.6 percent female; 9.4 percent Black; 8.1 percent Asian, and 9.6 percent Hispanic.</a:t>
            </a:r>
          </a:p>
          <a:p>
            <a:pPr marL="0" indent="0">
              <a:buNone/>
            </a:pPr>
            <a:r>
              <a:rPr lang="en-US" sz="1000" dirty="0"/>
              <a:t>Across all occupations females make up 46.9 percent of the workforce; Blacks represent 12.1 percent; Asians 6.2 percent; and Hispanics 16.9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812393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Women as a Percentage of Members of Boards of Directors, Selected Countries, 2016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contains ten percentage markings. From the left to the right, these markings read 0, 5, 10, 15, 20, 25, 30, 35, 40, and 45. </a:t>
            </a:r>
          </a:p>
          <a:p>
            <a:pPr marL="0" indent="0">
              <a:buNone/>
            </a:pPr>
            <a:r>
              <a:rPr lang="en-US" sz="1200" dirty="0"/>
              <a:t>The y-axis contains 25 country markers. From the top to the bottom, women’s participation rates per country read as follows:</a:t>
            </a:r>
          </a:p>
          <a:p>
            <a:pPr marL="0" indent="0">
              <a:buNone/>
            </a:pPr>
            <a:r>
              <a:rPr lang="en-US" sz="1200" dirty="0"/>
              <a:t>Norway about 42 percent; France about 39 percent; Sweden about 32 percent; Italy around 27 percent; New Zealand approximately 26 percent; Finland around 24 percent; Denmark near 23 percent; Netherlands about 22 percent;  Australia and the United Kingdom are both at 21 percent; Germany and South Africa are about 20 percent; Canada near 18 percent; Spain about 16 percent; the United States around 14 percent; India at 13 percent; China around 11 percent; Indonesia and Brazil are near 8 percent; Mexico and Russia have around 6 percent; Japan is at 4 percent; South Korea has only 3 percent; and the lowest concentration of women on board seats in in the United Arab Emirates at a low 2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917935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Major Federal Laws and Executive Orders Prohibiting Job Discrimination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Row 1 reads Equal Pay Act (1963)–mandates equal pay for substantially equal work by men and women.</a:t>
            </a:r>
          </a:p>
          <a:p>
            <a:pPr marL="0" indent="0">
              <a:buNone/>
            </a:pPr>
            <a:r>
              <a:rPr lang="en-US" sz="1200" dirty="0"/>
              <a:t>Row 2 reads Civil Rights Act (1964; amended 1972, 1991, 2009)–prohibits discrimination in employment based on race, color, religion, sex, or national origin.</a:t>
            </a:r>
          </a:p>
          <a:p>
            <a:pPr marL="0" indent="0">
              <a:buNone/>
            </a:pPr>
            <a:r>
              <a:rPr lang="en-US" sz="1200" dirty="0"/>
              <a:t>Row 3 reads Executive Order 11246 (1965)–mandates affirmative action for all federal contractors and subcontractors.</a:t>
            </a:r>
          </a:p>
          <a:p>
            <a:pPr marL="0" indent="0">
              <a:buNone/>
            </a:pPr>
            <a:r>
              <a:rPr lang="en-US" sz="1200" dirty="0"/>
              <a:t>Row 4 reads Age Discrimination in Employment Act (1967)–protects individuals who are 40 years of age or older.</a:t>
            </a:r>
          </a:p>
          <a:p>
            <a:pPr marL="0" indent="0">
              <a:buNone/>
            </a:pPr>
            <a:r>
              <a:rPr lang="en-US" sz="1200" dirty="0"/>
              <a:t>Row 5 reads Equal Employment Opportunity Act (1972)–increases power of the equal employment opportunity commission to combat discrimination.</a:t>
            </a:r>
          </a:p>
          <a:p>
            <a:pPr marL="0" indent="0">
              <a:buNone/>
            </a:pPr>
            <a:r>
              <a:rPr lang="en-US" sz="1200" dirty="0"/>
              <a:t>Row 6 reads Pregnancy Discrimination Act (1978)–forbids employers to discharge, fail to hire, or otherwise discriminate against pregnant women.</a:t>
            </a:r>
          </a:p>
          <a:p>
            <a:pPr marL="0" indent="0">
              <a:buNone/>
            </a:pPr>
            <a:r>
              <a:rPr lang="en-US" sz="1200" dirty="0"/>
              <a:t>Row 7 reads Americans with Disabilities Act (1990)–prohibits discrimination against individuals with disabilities.</a:t>
            </a:r>
          </a:p>
          <a:p>
            <a:pPr marL="0" indent="0">
              <a:buNone/>
            </a:pPr>
            <a:r>
              <a:rPr lang="en-US" sz="1200" dirty="0"/>
              <a:t>Row 8 reads Family and Medical Leave Act (1993)–requires companies with 50 or more employees to provide up to 12 weeks unpaid leaves for illness, care of sick family member, or the birth or adoption of a child.</a:t>
            </a:r>
          </a:p>
          <a:p>
            <a:pPr marL="0" indent="0">
              <a:buNone/>
            </a:pPr>
            <a:r>
              <a:rPr lang="en-US" sz="1200" dirty="0"/>
              <a:t>Row 9 reads Genetic Information Nondiscrimination Act (2008)–prohibits the use of genetic information in employment decisions.</a:t>
            </a:r>
          </a:p>
          <a:p>
            <a:pPr marL="0" indent="0">
              <a:buNone/>
            </a:pPr>
            <a:r>
              <a:rPr lang="en-US" sz="1200" dirty="0"/>
              <a:t>Row 10 reads Lily Ledbetter Fair Pay Act (2009)–eliminates certain time restrictions for filling pay discrimination lawsuits.</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2690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990600"/>
          </a:xfrm>
        </p:spPr>
        <p:txBody>
          <a:bodyPr/>
          <a:lstStyle/>
          <a:p>
            <a:pPr algn="ctr" eaLnBrk="1" fontAlgn="auto" hangingPunct="1">
              <a:lnSpc>
                <a:spcPct val="100000"/>
              </a:lnSpc>
              <a:spcAft>
                <a:spcPts val="0"/>
              </a:spcAft>
              <a:defRPr/>
            </a:pPr>
            <a:r>
              <a:rPr lang="en-US" altLang="en-US" dirty="0">
                <a:solidFill>
                  <a:schemeClr val="accent3"/>
                </a:solidFill>
              </a:rPr>
              <a:t>Proportion of Women and Men </a:t>
            </a:r>
            <a:br>
              <a:rPr lang="en-US" altLang="en-US" dirty="0">
                <a:solidFill>
                  <a:schemeClr val="accent3"/>
                </a:solidFill>
              </a:rPr>
            </a:br>
            <a:r>
              <a:rPr lang="en-US" altLang="en-US" dirty="0">
                <a:solidFill>
                  <a:schemeClr val="accent3"/>
                </a:solidFill>
              </a:rPr>
              <a:t>in the Labor Force, 1950-2016</a:t>
            </a:r>
            <a:endParaRPr lang="en-US" dirty="0"/>
          </a:p>
        </p:txBody>
      </p:sp>
      <p:sp>
        <p:nvSpPr>
          <p:cNvPr id="4" name="Content Placeholder 3"/>
          <p:cNvSpPr>
            <a:spLocks noGrp="1"/>
          </p:cNvSpPr>
          <p:nvPr>
            <p:ph sz="quarter" idx="12"/>
          </p:nvPr>
        </p:nvSpPr>
        <p:spPr>
          <a:xfrm>
            <a:off x="6985764" y="1143000"/>
            <a:ext cx="1551179" cy="457200"/>
          </a:xfrm>
        </p:spPr>
        <p:txBody>
          <a:bodyPr/>
          <a:lstStyle/>
          <a:p>
            <a:pPr marL="0" indent="0" algn="r">
              <a:buNone/>
            </a:pPr>
            <a:r>
              <a:rPr lang="en-US" altLang="en-US" b="1" dirty="0">
                <a:latin typeface="+mj-lt"/>
              </a:rPr>
              <a:t>Figure 16.1</a:t>
            </a:r>
            <a:endParaRPr lang="en-US" b="1" dirty="0">
              <a:latin typeface="+mj-lt"/>
            </a:endParaRPr>
          </a:p>
        </p:txBody>
      </p:sp>
      <p:sp>
        <p:nvSpPr>
          <p:cNvPr id="5" name="Content Placeholder 4"/>
          <p:cNvSpPr>
            <a:spLocks noGrp="1"/>
          </p:cNvSpPr>
          <p:nvPr>
            <p:ph sz="quarter" idx="13"/>
          </p:nvPr>
        </p:nvSpPr>
        <p:spPr>
          <a:xfrm>
            <a:off x="2058066" y="1535430"/>
            <a:ext cx="5029200" cy="258531"/>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double line graph illustrates the converging proportion of women and men in the labor force from 1950 to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1" y="1838325"/>
            <a:ext cx="7086600" cy="4105275"/>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367308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951"/>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Gender and Race in the Workplace</a:t>
            </a:r>
            <a:r>
              <a:rPr lang="en-US" altLang="en-US" sz="800" dirty="0">
                <a:ea typeface="MS PGothic" charset="-128"/>
              </a:rPr>
              <a:t>2</a:t>
            </a:r>
            <a:endParaRPr lang="en-US" altLang="en-US" dirty="0">
              <a:ea typeface="MS PGothic" charset="-128"/>
            </a:endParaRPr>
          </a:p>
        </p:txBody>
      </p:sp>
      <p:sp>
        <p:nvSpPr>
          <p:cNvPr id="19458" name="Rectangle 3"/>
          <p:cNvSpPr>
            <a:spLocks noGrp="1" noChangeArrowheads="1"/>
          </p:cNvSpPr>
          <p:nvPr>
            <p:ph type="body" sz="quarter" idx="10"/>
          </p:nvPr>
        </p:nvSpPr>
        <p:spPr bwMode="auto">
          <a:xfrm>
            <a:off x="609600" y="1143000"/>
            <a:ext cx="7772400" cy="32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2800" dirty="0">
                <a:latin typeface="Calibri" panose="020F0502020204030204" pitchFamily="34" charset="0"/>
                <a:ea typeface="MS PGothic" panose="020B0600070205080204" pitchFamily="34" charset="-128"/>
              </a:rPr>
              <a:t>Labor force rates for men and women are converging</a:t>
            </a:r>
          </a:p>
          <a:p>
            <a:pPr marL="0" indent="0" eaLnBrk="1" hangingPunct="1">
              <a:buNone/>
            </a:pPr>
            <a:endParaRPr lang="en-US" altLang="en-US" sz="2800" dirty="0">
              <a:latin typeface="Calibri" panose="020F0502020204030204" pitchFamily="34" charset="0"/>
              <a:ea typeface="MS PGothic" panose="020B0600070205080204" pitchFamily="34" charset="-128"/>
            </a:endParaRPr>
          </a:p>
          <a:p>
            <a:pPr marL="0" indent="0" eaLnBrk="1" hangingPunct="1">
              <a:buNone/>
            </a:pPr>
            <a:r>
              <a:rPr lang="en-US" altLang="en-US" sz="2800" dirty="0">
                <a:latin typeface="Calibri" panose="020F0502020204030204" pitchFamily="34" charset="0"/>
                <a:ea typeface="MS PGothic" panose="020B0600070205080204" pitchFamily="34" charset="-128"/>
              </a:rPr>
              <a:t>Pay gap: Women and persons of color on average receive lower pay than white men do.</a:t>
            </a:r>
          </a:p>
          <a:p>
            <a:pPr marL="0" indent="0" eaLnBrk="1" hangingPunct="1">
              <a:buNone/>
            </a:pPr>
            <a:endParaRPr lang="en-US" altLang="en-US" sz="1800" b="1" dirty="0">
              <a:latin typeface="Calibri" panose="020F050202020403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4236720"/>
            <a:ext cx="3126378" cy="2223201"/>
          </a:xfrm>
          <a:prstGeom prst="rect">
            <a:avLst/>
          </a:prstGeom>
        </p:spPr>
      </p:pic>
    </p:spTree>
    <p:extLst>
      <p:ext uri="{BB962C8B-B14F-4D97-AF65-F5344CB8AC3E}">
        <p14:creationId xmlns:p14="http://schemas.microsoft.com/office/powerpoint/2010/main" val="4251386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49968" y="76200"/>
            <a:ext cx="7632032" cy="879498"/>
          </a:xfrm>
        </p:spPr>
        <p:txBody>
          <a:bodyPr/>
          <a:lstStyle/>
          <a:p>
            <a:pPr algn="ctr"/>
            <a:r>
              <a:rPr lang="en-US" altLang="en-US" dirty="0">
                <a:solidFill>
                  <a:schemeClr val="accent3"/>
                </a:solidFill>
              </a:rPr>
              <a:t>The Gender and Race Pay Gap, 2017 </a:t>
            </a:r>
            <a:br>
              <a:rPr lang="en-US" altLang="en-US" dirty="0">
                <a:solidFill>
                  <a:schemeClr val="accent3"/>
                </a:solidFill>
              </a:rPr>
            </a:br>
            <a:r>
              <a:rPr lang="en-US" altLang="en-US" dirty="0">
                <a:solidFill>
                  <a:schemeClr val="accent3"/>
                </a:solidFill>
              </a:rPr>
              <a:t>(cents on the dollar)</a:t>
            </a:r>
            <a:br>
              <a:rPr lang="en-US" altLang="en-US" dirty="0">
                <a:solidFill>
                  <a:schemeClr val="accent3"/>
                </a:solidFill>
              </a:rPr>
            </a:br>
            <a:endParaRPr lang="en-US" dirty="0"/>
          </a:p>
        </p:txBody>
      </p:sp>
      <p:sp>
        <p:nvSpPr>
          <p:cNvPr id="3" name="Content Placeholder 2"/>
          <p:cNvSpPr>
            <a:spLocks noGrp="1"/>
          </p:cNvSpPr>
          <p:nvPr>
            <p:ph sz="quarter" idx="12"/>
          </p:nvPr>
        </p:nvSpPr>
        <p:spPr>
          <a:xfrm>
            <a:off x="7130716" y="1148415"/>
            <a:ext cx="1410163" cy="343501"/>
          </a:xfrm>
        </p:spPr>
        <p:txBody>
          <a:bodyPr/>
          <a:lstStyle/>
          <a:p>
            <a:pPr marL="0" indent="0" algn="r">
              <a:buNone/>
            </a:pPr>
            <a:r>
              <a:rPr lang="en-US" altLang="en-US" sz="2000" b="1" dirty="0">
                <a:latin typeface="+mj-lt"/>
              </a:rPr>
              <a:t>Figure 16.2</a:t>
            </a:r>
            <a:endParaRPr lang="en-US" sz="2000" b="1" dirty="0">
              <a:latin typeface="+mj-lt"/>
            </a:endParaRPr>
          </a:p>
        </p:txBody>
      </p:sp>
      <p:sp>
        <p:nvSpPr>
          <p:cNvPr id="4" name="Content Placeholder 3"/>
          <p:cNvSpPr>
            <a:spLocks noGrp="1"/>
          </p:cNvSpPr>
          <p:nvPr>
            <p:ph sz="quarter" idx="13"/>
          </p:nvPr>
        </p:nvSpPr>
        <p:spPr>
          <a:xfrm>
            <a:off x="2027538" y="1600200"/>
            <a:ext cx="5113020" cy="238659"/>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figure illustrates the 2017 gender and racial pay gap per demographic relative to weekly earnings of white men expressed in cents on the doll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1981200"/>
            <a:ext cx="4343400" cy="3914775"/>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304268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32955"/>
            <a:ext cx="8610600" cy="533707"/>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Gender and Racial Pay Gap</a:t>
            </a:r>
            <a:r>
              <a:rPr lang="en-US" altLang="en-US" sz="800" dirty="0">
                <a:ea typeface="MS PGothic" charset="-128"/>
              </a:rPr>
              <a:t>2</a:t>
            </a:r>
            <a:endParaRPr lang="en-US" altLang="en-US" dirty="0">
              <a:ea typeface="MS PGothic" charset="-128"/>
            </a:endParaRPr>
          </a:p>
        </p:txBody>
      </p:sp>
      <p:sp>
        <p:nvSpPr>
          <p:cNvPr id="23554" name="Rectangle 3"/>
          <p:cNvSpPr>
            <a:spLocks noGrp="1" noChangeArrowheads="1"/>
          </p:cNvSpPr>
          <p:nvPr>
            <p:ph type="body" sz="quarter" idx="10"/>
          </p:nvPr>
        </p:nvSpPr>
        <p:spPr bwMode="auto">
          <a:xfrm>
            <a:off x="609600" y="1600200"/>
            <a:ext cx="53340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b="1" dirty="0">
                <a:latin typeface="Calibri" panose="020F0502020204030204" pitchFamily="34" charset="0"/>
                <a:ea typeface="MS PGothic" panose="020B0600070205080204" pitchFamily="34" charset="-128"/>
              </a:rPr>
              <a:t>Possible reasons for gender pay gap:</a:t>
            </a:r>
          </a:p>
          <a:p>
            <a:pPr lvl="1" eaLnBrk="1" hangingPunct="1">
              <a:buClr>
                <a:schemeClr val="accent1"/>
              </a:buClr>
              <a:buFont typeface="Arial" panose="020B0604020202020204" pitchFamily="34" charset="0"/>
              <a:buChar char="•"/>
            </a:pPr>
            <a:r>
              <a:rPr lang="en-US" altLang="en-US" dirty="0"/>
              <a:t>Sex discrimination.</a:t>
            </a:r>
          </a:p>
          <a:p>
            <a:pPr lvl="1" eaLnBrk="1" hangingPunct="1">
              <a:buClr>
                <a:schemeClr val="accent1"/>
              </a:buClr>
              <a:buFont typeface="Arial" panose="020B0604020202020204" pitchFamily="34" charset="0"/>
              <a:buChar char="•"/>
            </a:pPr>
            <a:r>
              <a:rPr lang="en-US" altLang="en-US" dirty="0"/>
              <a:t>Women’s choices to </a:t>
            </a:r>
            <a:r>
              <a:rPr lang="en-US" altLang="ja-JP" dirty="0"/>
              <a:t>pursue lower paying jobs or slower advancement.</a:t>
            </a:r>
          </a:p>
          <a:p>
            <a:pPr lvl="1" eaLnBrk="1" hangingPunct="1">
              <a:buClr>
                <a:schemeClr val="accent1"/>
              </a:buClr>
              <a:buFont typeface="Arial" panose="020B0604020202020204" pitchFamily="34" charset="0"/>
              <a:buChar char="•"/>
            </a:pPr>
            <a:r>
              <a:rPr lang="en-US" altLang="en-US" b="1" dirty="0"/>
              <a:t>Occupational segregation</a:t>
            </a:r>
            <a:r>
              <a:rPr lang="en-US" altLang="en-US" dirty="0"/>
              <a:t>: Inequitable concentration of a group in certain job categories.</a:t>
            </a:r>
          </a:p>
          <a:p>
            <a:pPr lvl="1" eaLnBrk="1" hangingPunct="1">
              <a:buClr>
                <a:schemeClr val="accent1"/>
              </a:buClr>
              <a:buFont typeface="Arial" panose="020B0604020202020204" pitchFamily="34" charset="0"/>
              <a:buChar char="•"/>
            </a:pPr>
            <a:endParaRPr lang="en-US" altLang="en-US" dirty="0"/>
          </a:p>
          <a:p>
            <a:pPr lvl="1"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b="1" dirty="0">
                <a:latin typeface="Calibri" panose="020F0502020204030204" pitchFamily="34" charset="0"/>
                <a:ea typeface="MS PGothic" panose="020B0600070205080204" pitchFamily="34" charset="-128"/>
              </a:rPr>
              <a:t>Pink-collar ghetto </a:t>
            </a:r>
            <a:endParaRPr lang="en-US" altLang="en-US" dirty="0"/>
          </a:p>
        </p:txBody>
      </p:sp>
      <p:pic>
        <p:nvPicPr>
          <p:cNvPr id="2355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3312" y="4267200"/>
            <a:ext cx="2743200" cy="1899007"/>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F699CBA0-4836-4A94-93F3-1BF8EC4BDD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1972" y="1770869"/>
            <a:ext cx="3094540" cy="1899007"/>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034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38100" y="381000"/>
            <a:ext cx="905256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Where Women and Persons of Color Manage</a:t>
            </a:r>
            <a:r>
              <a:rPr lang="en-US" altLang="en-US" sz="800" dirty="0">
                <a:ea typeface="MS PGothic" charset="-128"/>
              </a:rPr>
              <a:t>1</a:t>
            </a:r>
            <a:endParaRPr lang="en-US" altLang="en-US" dirty="0">
              <a:ea typeface="MS PGothic" charset="-128"/>
            </a:endParaRPr>
          </a:p>
        </p:txBody>
      </p:sp>
      <p:sp>
        <p:nvSpPr>
          <p:cNvPr id="25602" name="Rectangle 3"/>
          <p:cNvSpPr>
            <a:spLocks noGrp="1" noChangeArrowheads="1"/>
          </p:cNvSpPr>
          <p:nvPr>
            <p:ph type="body" sz="quarter" idx="10"/>
          </p:nvPr>
        </p:nvSpPr>
        <p:spPr bwMode="auto">
          <a:xfrm>
            <a:off x="609600" y="1600200"/>
            <a:ext cx="5181600" cy="3657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t>Women and Management Role</a:t>
            </a:r>
          </a:p>
          <a:p>
            <a:pPr marL="0" indent="0" eaLnBrk="1" hangingPunct="1">
              <a:buNone/>
            </a:pPr>
            <a:endParaRPr lang="en-US" altLang="en-US" dirty="0"/>
          </a:p>
          <a:p>
            <a:pPr marL="0" indent="0" eaLnBrk="1" hangingPunct="1">
              <a:buNone/>
            </a:pPr>
            <a:r>
              <a:rPr lang="en-US" altLang="en-US" dirty="0"/>
              <a:t>Visible Minorities Representations</a:t>
            </a:r>
          </a:p>
        </p:txBody>
      </p:sp>
      <p:pic>
        <p:nvPicPr>
          <p:cNvPr id="2560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124325"/>
            <a:ext cx="3298825" cy="220027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210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514" y="67137"/>
            <a:ext cx="9052560" cy="971953"/>
          </a:xfrm>
        </p:spPr>
        <p:txBody>
          <a:bodyPr/>
          <a:lstStyle/>
          <a:p>
            <a:pPr algn="ctr"/>
            <a:r>
              <a:rPr lang="en-US" altLang="en-US" dirty="0">
                <a:solidFill>
                  <a:schemeClr val="accent3"/>
                </a:solidFill>
              </a:rPr>
              <a:t>Snapshot of Diversity in </a:t>
            </a:r>
            <a:br>
              <a:rPr lang="en-US" altLang="en-US" dirty="0">
                <a:solidFill>
                  <a:schemeClr val="accent3"/>
                </a:solidFill>
              </a:rPr>
            </a:br>
            <a:r>
              <a:rPr lang="en-US" altLang="en-US" dirty="0">
                <a:solidFill>
                  <a:schemeClr val="accent3"/>
                </a:solidFill>
              </a:rPr>
              <a:t>Selected Occupations</a:t>
            </a:r>
            <a:endParaRPr lang="en-US" dirty="0"/>
          </a:p>
        </p:txBody>
      </p:sp>
      <p:sp>
        <p:nvSpPr>
          <p:cNvPr id="3" name="Content Placeholder 2"/>
          <p:cNvSpPr>
            <a:spLocks noGrp="1"/>
          </p:cNvSpPr>
          <p:nvPr>
            <p:ph sz="quarter" idx="12"/>
          </p:nvPr>
        </p:nvSpPr>
        <p:spPr>
          <a:xfrm>
            <a:off x="7086600" y="1059326"/>
            <a:ext cx="1410163" cy="312274"/>
          </a:xfrm>
        </p:spPr>
        <p:txBody>
          <a:bodyPr/>
          <a:lstStyle/>
          <a:p>
            <a:pPr marL="0" indent="0" algn="r">
              <a:buNone/>
            </a:pPr>
            <a:r>
              <a:rPr lang="en-US" altLang="en-US" sz="2000" b="1" dirty="0">
                <a:latin typeface="+mj-lt"/>
              </a:rPr>
              <a:t>Figure 16.3</a:t>
            </a:r>
            <a:endParaRPr lang="en-US" sz="2000" b="1" dirty="0">
              <a:latin typeface="+mj-lt"/>
            </a:endParaRPr>
          </a:p>
        </p:txBody>
      </p:sp>
      <p:sp>
        <p:nvSpPr>
          <p:cNvPr id="4" name="Content Placeholder 3"/>
          <p:cNvSpPr>
            <a:spLocks noGrp="1"/>
          </p:cNvSpPr>
          <p:nvPr>
            <p:ph sz="quarter" idx="13"/>
          </p:nvPr>
        </p:nvSpPr>
        <p:spPr>
          <a:xfrm>
            <a:off x="1836356" y="1143000"/>
            <a:ext cx="5494212" cy="235306"/>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multi-part bar graph illustrates the extent of diversity in selected management occupations as reported in percentag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262" y="1524000"/>
            <a:ext cx="7229475" cy="4591050"/>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80883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205345" y="443802"/>
            <a:ext cx="7481455"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latin typeface="Calibri" panose="020F0502020204030204" pitchFamily="34" charset="0"/>
                <a:ea typeface="MS PGothic" charset="-128"/>
              </a:rPr>
              <a:t>Breaking the Glass Ceiling</a:t>
            </a:r>
            <a:r>
              <a:rPr lang="en-US" altLang="en-US" sz="800" dirty="0">
                <a:latin typeface="Calibri" panose="020F0502020204030204" pitchFamily="34" charset="0"/>
                <a:ea typeface="MS PGothic" charset="-128"/>
              </a:rPr>
              <a:t>1</a:t>
            </a:r>
            <a:r>
              <a:rPr lang="en-US" altLang="en-US" dirty="0">
                <a:latin typeface="Calibri" panose="020F0502020204030204" pitchFamily="34" charset="0"/>
                <a:ea typeface="MS PGothic" charset="-128"/>
              </a:rPr>
              <a:t> </a:t>
            </a:r>
          </a:p>
        </p:txBody>
      </p:sp>
      <p:sp>
        <p:nvSpPr>
          <p:cNvPr id="28674" name="Rectangle 3"/>
          <p:cNvSpPr>
            <a:spLocks noGrp="1" noChangeArrowheads="1"/>
          </p:cNvSpPr>
          <p:nvPr>
            <p:ph type="body" sz="quarter" idx="10"/>
          </p:nvPr>
        </p:nvSpPr>
        <p:spPr bwMode="auto">
          <a:xfrm>
            <a:off x="762000" y="1371600"/>
            <a:ext cx="53340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0"/>
              </a:spcBef>
              <a:spcAft>
                <a:spcPts val="1200"/>
              </a:spcAft>
              <a:buNone/>
            </a:pPr>
            <a:r>
              <a:rPr lang="en-US" altLang="en-US" sz="2800" dirty="0">
                <a:latin typeface="+mn-lt"/>
                <a:ea typeface="MS PGothic" panose="020B0600070205080204" pitchFamily="34" charset="-128"/>
              </a:rPr>
              <a:t>Glass ceiling: Invisible barrier that exists in reaching these higher levels is sometimes called the glass ceiling.</a:t>
            </a:r>
          </a:p>
          <a:p>
            <a:pPr marL="0" indent="0" eaLnBrk="1" hangingPunct="1">
              <a:spcBef>
                <a:spcPts val="0"/>
              </a:spcBef>
              <a:spcAft>
                <a:spcPts val="1200"/>
              </a:spcAft>
              <a:buNone/>
            </a:pPr>
            <a:endParaRPr lang="en-US" altLang="en-US" sz="2800" dirty="0">
              <a:latin typeface="+mn-lt"/>
              <a:ea typeface="MS PGothic" panose="020B0600070205080204" pitchFamily="34" charset="-128"/>
            </a:endParaRPr>
          </a:p>
          <a:p>
            <a:pPr marL="0" indent="0" eaLnBrk="1" hangingPunct="1">
              <a:spcBef>
                <a:spcPts val="0"/>
              </a:spcBef>
              <a:spcAft>
                <a:spcPts val="1200"/>
              </a:spcAft>
              <a:buNone/>
            </a:pPr>
            <a:r>
              <a:rPr lang="en-US" altLang="en-US" sz="2800" dirty="0">
                <a:latin typeface="+mn-lt"/>
                <a:ea typeface="MS PGothic" panose="020B0600070205080204" pitchFamily="34" charset="-128"/>
              </a:rPr>
              <a:t>Benefits of Diversity towards improved performance</a:t>
            </a:r>
          </a:p>
          <a:p>
            <a:pPr marL="0" indent="0" eaLnBrk="1" hangingPunct="1">
              <a:spcBef>
                <a:spcPts val="0"/>
              </a:spcBef>
              <a:spcAft>
                <a:spcPts val="1200"/>
              </a:spcAft>
              <a:buNone/>
            </a:pPr>
            <a:endParaRPr lang="en-US" altLang="en-US" sz="2800" dirty="0">
              <a:latin typeface="+mn-lt"/>
              <a:ea typeface="MS PGothic" panose="020B0600070205080204" pitchFamily="34" charset="-128"/>
            </a:endParaRPr>
          </a:p>
          <a:p>
            <a:pPr marL="0" indent="0" eaLnBrk="1" hangingPunct="1">
              <a:spcBef>
                <a:spcPts val="0"/>
              </a:spcBef>
              <a:spcAft>
                <a:spcPts val="1200"/>
              </a:spcAft>
              <a:buNone/>
            </a:pPr>
            <a:r>
              <a:rPr lang="en-US" altLang="en-US" sz="2800" dirty="0">
                <a:latin typeface="+mn-lt"/>
                <a:ea typeface="MS PGothic" panose="020B0600070205080204" pitchFamily="34" charset="-128"/>
              </a:rPr>
              <a:t>Reasons for Glass Ceiling</a:t>
            </a: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p:txBody>
      </p:sp>
      <p:pic>
        <p:nvPicPr>
          <p:cNvPr id="2867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810000"/>
            <a:ext cx="2733675" cy="255428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3422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4203</TotalTime>
  <Words>3791</Words>
  <Application>Microsoft Office PowerPoint</Application>
  <PresentationFormat>On-screen Show (4:3)</PresentationFormat>
  <Paragraphs>341</Paragraphs>
  <Slides>27</Slides>
  <Notes>26</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Tahoma</vt:lpstr>
      <vt:lpstr>Times New Roman</vt:lpstr>
      <vt:lpstr>Wingdings</vt:lpstr>
      <vt:lpstr>Business and Society Template final sample</vt:lpstr>
      <vt:lpstr>Managing a Diverse Workforce</vt:lpstr>
      <vt:lpstr>The Changing Face of the Workforce1</vt:lpstr>
      <vt:lpstr>Proportion of Women and Men  in the Labor Force, 1950-2016</vt:lpstr>
      <vt:lpstr>Gender and Race in the Workplace2</vt:lpstr>
      <vt:lpstr>The Gender and Race Pay Gap, 2017  (cents on the dollar) </vt:lpstr>
      <vt:lpstr>The Gender and Racial Pay Gap2</vt:lpstr>
      <vt:lpstr>Where Women and Persons of Color Manage1</vt:lpstr>
      <vt:lpstr>Snapshot of Diversity in  Selected Occupations</vt:lpstr>
      <vt:lpstr>Breaking the Glass Ceiling1 </vt:lpstr>
      <vt:lpstr>Women as a Percentage of Members of Boards of Directors, Selected Countries, 2016</vt:lpstr>
      <vt:lpstr>Women and Minority Business Ownership</vt:lpstr>
      <vt:lpstr>Equal Employment Opportunity1 </vt:lpstr>
      <vt:lpstr>Affirmative Action1 </vt:lpstr>
      <vt:lpstr>Major Federal Laws and Executive Orders Prohibiting Job Discrimination</vt:lpstr>
      <vt:lpstr>Harassment </vt:lpstr>
      <vt:lpstr>What Business Can Do:  Diversity and Inclusion Policies and Practices1</vt:lpstr>
      <vt:lpstr>Child Care and Elder Care1</vt:lpstr>
      <vt:lpstr>Work Flexibility1</vt:lpstr>
      <vt:lpstr>LGBT Rights at Work</vt:lpstr>
      <vt:lpstr>The Family-Friendly Workplace</vt:lpstr>
      <vt:lpstr>End of Main Content</vt:lpstr>
      <vt:lpstr>Accessibility Content:  Text Alternatives for Images</vt:lpstr>
      <vt:lpstr>Proportion of Women and Men in the Labor Force, 1950-2016 Text Alternative</vt:lpstr>
      <vt:lpstr>The Gender and Race Pay Gap, 2017 (cents on the dollar) Text Alternative</vt:lpstr>
      <vt:lpstr>Snapshot of Diversity in Selected Occupations Text Alternative</vt:lpstr>
      <vt:lpstr>Women as a Percentage of Members of Boards of Directors, Selected Countries, 2016 Text Alternative</vt:lpstr>
      <vt:lpstr>Major Federal Laws and Executive Orders Prohibiting Job Discrimination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16 Managing a Diverse Workforce</dc:title>
  <dc:creator>Arnaud, Anke U.</dc:creator>
  <cp:lastModifiedBy>zelimir Todorovic</cp:lastModifiedBy>
  <cp:revision>153</cp:revision>
  <cp:lastPrinted>1601-01-01T00:00:00Z</cp:lastPrinted>
  <dcterms:created xsi:type="dcterms:W3CDTF">2016-01-15T13:39:39Z</dcterms:created>
  <dcterms:modified xsi:type="dcterms:W3CDTF">2020-06-24T19:37:54Z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